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1" r:id="rId2"/>
    <p:sldId id="257" r:id="rId3"/>
    <p:sldId id="262" r:id="rId4"/>
    <p:sldId id="265" r:id="rId5"/>
    <p:sldId id="260" r:id="rId6"/>
    <p:sldId id="264" r:id="rId7"/>
    <p:sldId id="263"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9" autoAdjust="0"/>
    <p:restoredTop sz="94660"/>
  </p:normalViewPr>
  <p:slideViewPr>
    <p:cSldViewPr snapToGrid="0">
      <p:cViewPr varScale="1">
        <p:scale>
          <a:sx n="63" d="100"/>
          <a:sy n="63" d="100"/>
        </p:scale>
        <p:origin x="708" y="4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F141C7-2628-4758-B888-0237663EB59F}" type="datetimeFigureOut">
              <a:rPr lang="en-CA" smtClean="0"/>
              <a:t>2025-04-07</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420FA8-9878-406C-AA4E-9ACAAB716B11}" type="slidenum">
              <a:rPr lang="en-CA" smtClean="0"/>
              <a:t>‹#›</a:t>
            </a:fld>
            <a:endParaRPr lang="en-CA"/>
          </a:p>
        </p:txBody>
      </p:sp>
    </p:spTree>
    <p:extLst>
      <p:ext uri="{BB962C8B-B14F-4D97-AF65-F5344CB8AC3E}">
        <p14:creationId xmlns:p14="http://schemas.microsoft.com/office/powerpoint/2010/main" val="3427155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pPr marL="173422" indent="-173422">
              <a:buFontTx/>
              <a:buChar char="-"/>
            </a:pPr>
            <a:endParaRPr lang="en-CA" i="1" dirty="0"/>
          </a:p>
        </p:txBody>
      </p:sp>
      <p:sp>
        <p:nvSpPr>
          <p:cNvPr id="4" name="Slide Number Placeholder 3"/>
          <p:cNvSpPr>
            <a:spLocks noGrp="1"/>
          </p:cNvSpPr>
          <p:nvPr>
            <p:ph type="sldNum" sz="quarter" idx="5"/>
          </p:nvPr>
        </p:nvSpPr>
        <p:spPr/>
        <p:txBody>
          <a:bodyPr/>
          <a:lstStyle/>
          <a:p>
            <a:fld id="{F16A6E46-B267-4772-8400-83C75FCFA4D6}" type="slidenum">
              <a:rPr lang="en-CA" smtClean="0"/>
              <a:t>2</a:t>
            </a:fld>
            <a:endParaRPr lang="en-CA"/>
          </a:p>
        </p:txBody>
      </p:sp>
    </p:spTree>
    <p:extLst>
      <p:ext uri="{BB962C8B-B14F-4D97-AF65-F5344CB8AC3E}">
        <p14:creationId xmlns:p14="http://schemas.microsoft.com/office/powerpoint/2010/main" val="4281323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pPr marL="173422" indent="-173422">
              <a:buFontTx/>
              <a:buChar char="-"/>
            </a:pPr>
            <a:endParaRPr lang="en-CA" i="1" dirty="0"/>
          </a:p>
        </p:txBody>
      </p:sp>
      <p:sp>
        <p:nvSpPr>
          <p:cNvPr id="4" name="Slide Number Placeholder 3"/>
          <p:cNvSpPr>
            <a:spLocks noGrp="1"/>
          </p:cNvSpPr>
          <p:nvPr>
            <p:ph type="sldNum" sz="quarter" idx="5"/>
          </p:nvPr>
        </p:nvSpPr>
        <p:spPr/>
        <p:txBody>
          <a:bodyPr/>
          <a:lstStyle/>
          <a:p>
            <a:fld id="{F16A6E46-B267-4772-8400-83C75FCFA4D6}" type="slidenum">
              <a:rPr lang="en-CA" smtClean="0"/>
              <a:t>3</a:t>
            </a:fld>
            <a:endParaRPr lang="en-CA"/>
          </a:p>
        </p:txBody>
      </p:sp>
    </p:spTree>
    <p:extLst>
      <p:ext uri="{BB962C8B-B14F-4D97-AF65-F5344CB8AC3E}">
        <p14:creationId xmlns:p14="http://schemas.microsoft.com/office/powerpoint/2010/main" val="1512005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pPr marL="173422" indent="-173422">
              <a:buFontTx/>
              <a:buChar char="-"/>
            </a:pPr>
            <a:endParaRPr lang="en-CA" i="1" dirty="0"/>
          </a:p>
        </p:txBody>
      </p:sp>
      <p:sp>
        <p:nvSpPr>
          <p:cNvPr id="4" name="Slide Number Placeholder 3"/>
          <p:cNvSpPr>
            <a:spLocks noGrp="1"/>
          </p:cNvSpPr>
          <p:nvPr>
            <p:ph type="sldNum" sz="quarter" idx="5"/>
          </p:nvPr>
        </p:nvSpPr>
        <p:spPr/>
        <p:txBody>
          <a:bodyPr/>
          <a:lstStyle/>
          <a:p>
            <a:fld id="{F16A6E46-B267-4772-8400-83C75FCFA4D6}" type="slidenum">
              <a:rPr lang="en-CA" smtClean="0"/>
              <a:t>4</a:t>
            </a:fld>
            <a:endParaRPr lang="en-CA"/>
          </a:p>
        </p:txBody>
      </p:sp>
    </p:spTree>
    <p:extLst>
      <p:ext uri="{BB962C8B-B14F-4D97-AF65-F5344CB8AC3E}">
        <p14:creationId xmlns:p14="http://schemas.microsoft.com/office/powerpoint/2010/main" val="71031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pPr marL="173422" indent="-173422">
              <a:buFontTx/>
              <a:buChar char="-"/>
            </a:pPr>
            <a:endParaRPr lang="en-CA" i="1" dirty="0"/>
          </a:p>
        </p:txBody>
      </p:sp>
      <p:sp>
        <p:nvSpPr>
          <p:cNvPr id="4" name="Slide Number Placeholder 3"/>
          <p:cNvSpPr>
            <a:spLocks noGrp="1"/>
          </p:cNvSpPr>
          <p:nvPr>
            <p:ph type="sldNum" sz="quarter" idx="5"/>
          </p:nvPr>
        </p:nvSpPr>
        <p:spPr/>
        <p:txBody>
          <a:bodyPr/>
          <a:lstStyle/>
          <a:p>
            <a:fld id="{F16A6E46-B267-4772-8400-83C75FCFA4D6}" type="slidenum">
              <a:rPr lang="en-CA" smtClean="0"/>
              <a:t>5</a:t>
            </a:fld>
            <a:endParaRPr lang="en-CA"/>
          </a:p>
        </p:txBody>
      </p:sp>
    </p:spTree>
    <p:extLst>
      <p:ext uri="{BB962C8B-B14F-4D97-AF65-F5344CB8AC3E}">
        <p14:creationId xmlns:p14="http://schemas.microsoft.com/office/powerpoint/2010/main" val="2651172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pPr marL="173422" indent="-173422">
              <a:buFontTx/>
              <a:buChar char="-"/>
            </a:pPr>
            <a:endParaRPr lang="en-CA" i="1" dirty="0"/>
          </a:p>
        </p:txBody>
      </p:sp>
      <p:sp>
        <p:nvSpPr>
          <p:cNvPr id="4" name="Slide Number Placeholder 3"/>
          <p:cNvSpPr>
            <a:spLocks noGrp="1"/>
          </p:cNvSpPr>
          <p:nvPr>
            <p:ph type="sldNum" sz="quarter" idx="5"/>
          </p:nvPr>
        </p:nvSpPr>
        <p:spPr/>
        <p:txBody>
          <a:bodyPr/>
          <a:lstStyle/>
          <a:p>
            <a:fld id="{F16A6E46-B267-4772-8400-83C75FCFA4D6}" type="slidenum">
              <a:rPr lang="en-CA" smtClean="0"/>
              <a:t>7</a:t>
            </a:fld>
            <a:endParaRPr lang="en-CA"/>
          </a:p>
        </p:txBody>
      </p:sp>
    </p:spTree>
    <p:extLst>
      <p:ext uri="{BB962C8B-B14F-4D97-AF65-F5344CB8AC3E}">
        <p14:creationId xmlns:p14="http://schemas.microsoft.com/office/powerpoint/2010/main" val="1449587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pPr marL="173422" indent="-173422">
              <a:buFontTx/>
              <a:buChar char="-"/>
            </a:pPr>
            <a:endParaRPr lang="en-CA" i="1" dirty="0"/>
          </a:p>
        </p:txBody>
      </p:sp>
      <p:sp>
        <p:nvSpPr>
          <p:cNvPr id="4" name="Slide Number Placeholder 3"/>
          <p:cNvSpPr>
            <a:spLocks noGrp="1"/>
          </p:cNvSpPr>
          <p:nvPr>
            <p:ph type="sldNum" sz="quarter" idx="5"/>
          </p:nvPr>
        </p:nvSpPr>
        <p:spPr/>
        <p:txBody>
          <a:bodyPr/>
          <a:lstStyle/>
          <a:p>
            <a:fld id="{F16A6E46-B267-4772-8400-83C75FCFA4D6}" type="slidenum">
              <a:rPr lang="en-CA" smtClean="0"/>
              <a:t>8</a:t>
            </a:fld>
            <a:endParaRPr lang="en-CA"/>
          </a:p>
        </p:txBody>
      </p:sp>
    </p:spTree>
    <p:extLst>
      <p:ext uri="{BB962C8B-B14F-4D97-AF65-F5344CB8AC3E}">
        <p14:creationId xmlns:p14="http://schemas.microsoft.com/office/powerpoint/2010/main" val="1958121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B6C702AB-3171-4ABA-870C-2E938007BC6A}" type="datetimeFigureOut">
              <a:rPr lang="en-CA" smtClean="0"/>
              <a:t>2025-04-07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9C9C565-0E8A-4137-BD38-E157A860654A}" type="slidenum">
              <a:rPr lang="en-CA" smtClean="0"/>
              <a:t>‹#›</a:t>
            </a:fld>
            <a:endParaRPr lang="en-CA"/>
          </a:p>
        </p:txBody>
      </p:sp>
    </p:spTree>
    <p:extLst>
      <p:ext uri="{BB962C8B-B14F-4D97-AF65-F5344CB8AC3E}">
        <p14:creationId xmlns:p14="http://schemas.microsoft.com/office/powerpoint/2010/main" val="1123961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B6C702AB-3171-4ABA-870C-2E938007BC6A}" type="datetimeFigureOut">
              <a:rPr lang="en-CA" smtClean="0"/>
              <a:t>2025-04-07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9C9C565-0E8A-4137-BD38-E157A860654A}" type="slidenum">
              <a:rPr lang="en-CA" smtClean="0"/>
              <a:t>‹#›</a:t>
            </a:fld>
            <a:endParaRPr lang="en-CA"/>
          </a:p>
        </p:txBody>
      </p:sp>
    </p:spTree>
    <p:extLst>
      <p:ext uri="{BB962C8B-B14F-4D97-AF65-F5344CB8AC3E}">
        <p14:creationId xmlns:p14="http://schemas.microsoft.com/office/powerpoint/2010/main" val="2173979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B6C702AB-3171-4ABA-870C-2E938007BC6A}" type="datetimeFigureOut">
              <a:rPr lang="en-CA" smtClean="0"/>
              <a:t>2025-04-07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9C9C565-0E8A-4137-BD38-E157A860654A}" type="slidenum">
              <a:rPr lang="en-CA" smtClean="0"/>
              <a:t>‹#›</a:t>
            </a:fld>
            <a:endParaRPr lang="en-CA"/>
          </a:p>
        </p:txBody>
      </p:sp>
    </p:spTree>
    <p:extLst>
      <p:ext uri="{BB962C8B-B14F-4D97-AF65-F5344CB8AC3E}">
        <p14:creationId xmlns:p14="http://schemas.microsoft.com/office/powerpoint/2010/main" val="173614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B6C702AB-3171-4ABA-870C-2E938007BC6A}" type="datetimeFigureOut">
              <a:rPr lang="en-CA" smtClean="0"/>
              <a:t>2025-04-07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9C9C565-0E8A-4137-BD38-E157A860654A}" type="slidenum">
              <a:rPr lang="en-CA" smtClean="0"/>
              <a:t>‹#›</a:t>
            </a:fld>
            <a:endParaRPr lang="en-CA"/>
          </a:p>
        </p:txBody>
      </p:sp>
    </p:spTree>
    <p:extLst>
      <p:ext uri="{BB962C8B-B14F-4D97-AF65-F5344CB8AC3E}">
        <p14:creationId xmlns:p14="http://schemas.microsoft.com/office/powerpoint/2010/main" val="40535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C702AB-3171-4ABA-870C-2E938007BC6A}" type="datetimeFigureOut">
              <a:rPr lang="en-CA" smtClean="0"/>
              <a:t>2025-04-07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9C9C565-0E8A-4137-BD38-E157A860654A}" type="slidenum">
              <a:rPr lang="en-CA" smtClean="0"/>
              <a:t>‹#›</a:t>
            </a:fld>
            <a:endParaRPr lang="en-CA"/>
          </a:p>
        </p:txBody>
      </p:sp>
    </p:spTree>
    <p:extLst>
      <p:ext uri="{BB962C8B-B14F-4D97-AF65-F5344CB8AC3E}">
        <p14:creationId xmlns:p14="http://schemas.microsoft.com/office/powerpoint/2010/main" val="126009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B6C702AB-3171-4ABA-870C-2E938007BC6A}" type="datetimeFigureOut">
              <a:rPr lang="en-CA" smtClean="0"/>
              <a:t>2025-04-07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9C9C565-0E8A-4137-BD38-E157A860654A}" type="slidenum">
              <a:rPr lang="en-CA" smtClean="0"/>
              <a:t>‹#›</a:t>
            </a:fld>
            <a:endParaRPr lang="en-CA"/>
          </a:p>
        </p:txBody>
      </p:sp>
    </p:spTree>
    <p:extLst>
      <p:ext uri="{BB962C8B-B14F-4D97-AF65-F5344CB8AC3E}">
        <p14:creationId xmlns:p14="http://schemas.microsoft.com/office/powerpoint/2010/main" val="2203544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B6C702AB-3171-4ABA-870C-2E938007BC6A}" type="datetimeFigureOut">
              <a:rPr lang="en-CA" smtClean="0"/>
              <a:t>2025-04-07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9C9C565-0E8A-4137-BD38-E157A860654A}" type="slidenum">
              <a:rPr lang="en-CA" smtClean="0"/>
              <a:t>‹#›</a:t>
            </a:fld>
            <a:endParaRPr lang="en-CA"/>
          </a:p>
        </p:txBody>
      </p:sp>
    </p:spTree>
    <p:extLst>
      <p:ext uri="{BB962C8B-B14F-4D97-AF65-F5344CB8AC3E}">
        <p14:creationId xmlns:p14="http://schemas.microsoft.com/office/powerpoint/2010/main" val="2457292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B6C702AB-3171-4ABA-870C-2E938007BC6A}" type="datetimeFigureOut">
              <a:rPr lang="en-CA" smtClean="0"/>
              <a:t>2025-04-07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9C9C565-0E8A-4137-BD38-E157A860654A}" type="slidenum">
              <a:rPr lang="en-CA" smtClean="0"/>
              <a:t>‹#›</a:t>
            </a:fld>
            <a:endParaRPr lang="en-CA"/>
          </a:p>
        </p:txBody>
      </p:sp>
    </p:spTree>
    <p:extLst>
      <p:ext uri="{BB962C8B-B14F-4D97-AF65-F5344CB8AC3E}">
        <p14:creationId xmlns:p14="http://schemas.microsoft.com/office/powerpoint/2010/main" val="1298167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C702AB-3171-4ABA-870C-2E938007BC6A}" type="datetimeFigureOut">
              <a:rPr lang="en-CA" smtClean="0"/>
              <a:t>2025-04-07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29C9C565-0E8A-4137-BD38-E157A860654A}" type="slidenum">
              <a:rPr lang="en-CA" smtClean="0"/>
              <a:t>‹#›</a:t>
            </a:fld>
            <a:endParaRPr lang="en-CA"/>
          </a:p>
        </p:txBody>
      </p:sp>
    </p:spTree>
    <p:extLst>
      <p:ext uri="{BB962C8B-B14F-4D97-AF65-F5344CB8AC3E}">
        <p14:creationId xmlns:p14="http://schemas.microsoft.com/office/powerpoint/2010/main" val="229509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C702AB-3171-4ABA-870C-2E938007BC6A}" type="datetimeFigureOut">
              <a:rPr lang="en-CA" smtClean="0"/>
              <a:t>2025-04-07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9C9C565-0E8A-4137-BD38-E157A860654A}" type="slidenum">
              <a:rPr lang="en-CA" smtClean="0"/>
              <a:t>‹#›</a:t>
            </a:fld>
            <a:endParaRPr lang="en-CA"/>
          </a:p>
        </p:txBody>
      </p:sp>
    </p:spTree>
    <p:extLst>
      <p:ext uri="{BB962C8B-B14F-4D97-AF65-F5344CB8AC3E}">
        <p14:creationId xmlns:p14="http://schemas.microsoft.com/office/powerpoint/2010/main" val="1717262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C702AB-3171-4ABA-870C-2E938007BC6A}" type="datetimeFigureOut">
              <a:rPr lang="en-CA" smtClean="0"/>
              <a:t>2025-04-07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9C9C565-0E8A-4137-BD38-E157A860654A}" type="slidenum">
              <a:rPr lang="en-CA" smtClean="0"/>
              <a:t>‹#›</a:t>
            </a:fld>
            <a:endParaRPr lang="en-CA"/>
          </a:p>
        </p:txBody>
      </p:sp>
    </p:spTree>
    <p:extLst>
      <p:ext uri="{BB962C8B-B14F-4D97-AF65-F5344CB8AC3E}">
        <p14:creationId xmlns:p14="http://schemas.microsoft.com/office/powerpoint/2010/main" val="3487279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C702AB-3171-4ABA-870C-2E938007BC6A}" type="datetimeFigureOut">
              <a:rPr lang="en-CA" smtClean="0"/>
              <a:t>2025-04-07</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9C565-0E8A-4137-BD38-E157A860654A}" type="slidenum">
              <a:rPr lang="en-CA" smtClean="0"/>
              <a:t>‹#›</a:t>
            </a:fld>
            <a:endParaRPr lang="en-CA"/>
          </a:p>
        </p:txBody>
      </p:sp>
    </p:spTree>
    <p:extLst>
      <p:ext uri="{BB962C8B-B14F-4D97-AF65-F5344CB8AC3E}">
        <p14:creationId xmlns:p14="http://schemas.microsoft.com/office/powerpoint/2010/main" val="2130201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tiff"/></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tiff"/></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tiff"/></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tif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tiff"/></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3338216" y="723591"/>
            <a:ext cx="8229808" cy="5501506"/>
          </a:xfrm>
          <a:prstGeom prst="rect">
            <a:avLst/>
          </a:prstGeom>
        </p:spPr>
        <p:txBody>
          <a:bodyPr wrap="square" lIns="0" tIns="0" rIns="0" bIns="0" rtlCol="0" anchor="t">
            <a:spAutoFit/>
          </a:bodyPr>
          <a:lstStyle/>
          <a:p>
            <a:pPr algn="ctr"/>
            <a:r>
              <a:rPr lang="en-US" sz="4600" b="1" dirty="0">
                <a:solidFill>
                  <a:srgbClr val="FF0000"/>
                </a:solidFill>
                <a:latin typeface="Canva Sans Bold"/>
                <a:ea typeface="Canva Sans Bold"/>
                <a:cs typeface="Canva Sans Bold"/>
                <a:sym typeface="Canva Sans Bold"/>
              </a:rPr>
              <a:t>Access to Care, Evidence-Based Uncensored Science, and Equity and Inclusion of all Communities Impacted by HIV and/or Viral Hepatitis</a:t>
            </a:r>
          </a:p>
          <a:p>
            <a:pPr algn="ctr">
              <a:lnSpc>
                <a:spcPts val="5134"/>
              </a:lnSpc>
            </a:pPr>
            <a:endParaRPr lang="en-US" sz="4600" b="1" dirty="0">
              <a:solidFill>
                <a:srgbClr val="000000"/>
              </a:solidFill>
              <a:latin typeface="Canva Sans Bold"/>
              <a:ea typeface="Canva Sans Bold"/>
              <a:cs typeface="Canva Sans Bold"/>
              <a:sym typeface="Canva Sans Bold"/>
            </a:endParaRPr>
          </a:p>
          <a:p>
            <a:pPr algn="ctr">
              <a:lnSpc>
                <a:spcPts val="5134"/>
              </a:lnSpc>
            </a:pPr>
            <a:r>
              <a:rPr lang="en-US" sz="3667" i="1" dirty="0">
                <a:latin typeface="Canva Sans Italics"/>
                <a:ea typeface="Canva Sans Italics"/>
                <a:cs typeface="Canva Sans Italics"/>
                <a:sym typeface="Canva Sans Italics"/>
              </a:rPr>
              <a:t>Position Statement </a:t>
            </a:r>
          </a:p>
          <a:p>
            <a:pPr algn="ctr">
              <a:lnSpc>
                <a:spcPts val="5134"/>
              </a:lnSpc>
              <a:spcBef>
                <a:spcPct val="0"/>
              </a:spcBef>
            </a:pPr>
            <a:r>
              <a:rPr lang="en-US" sz="3667" i="1" dirty="0">
                <a:latin typeface="Canva Sans Italics"/>
                <a:ea typeface="Canva Sans Italics"/>
                <a:cs typeface="Canva Sans Italics"/>
                <a:sym typeface="Canva Sans Italics"/>
              </a:rPr>
              <a:t>(February 28, 2025)</a:t>
            </a:r>
          </a:p>
        </p:txBody>
      </p:sp>
      <p:sp>
        <p:nvSpPr>
          <p:cNvPr id="5" name="Freeform 5"/>
          <p:cNvSpPr/>
          <p:nvPr/>
        </p:nvSpPr>
        <p:spPr>
          <a:xfrm>
            <a:off x="235944" y="346664"/>
            <a:ext cx="2715082" cy="2620253"/>
          </a:xfrm>
          <a:custGeom>
            <a:avLst/>
            <a:gdLst/>
            <a:ahLst/>
            <a:cxnLst/>
            <a:rect l="l" t="t" r="r" b="b"/>
            <a:pathLst>
              <a:path w="4072623" h="3930380">
                <a:moveTo>
                  <a:pt x="0" y="0"/>
                </a:moveTo>
                <a:lnTo>
                  <a:pt x="4072622" y="0"/>
                </a:lnTo>
                <a:lnTo>
                  <a:pt x="4072622" y="3930380"/>
                </a:lnTo>
                <a:lnTo>
                  <a:pt x="0" y="3930380"/>
                </a:lnTo>
                <a:lnTo>
                  <a:pt x="0" y="0"/>
                </a:lnTo>
                <a:close/>
              </a:path>
            </a:pathLst>
          </a:custGeom>
          <a:blipFill>
            <a:blip r:embed="rId2"/>
            <a:stretch>
              <a:fillRect/>
            </a:stretch>
          </a:blipFill>
        </p:spPr>
      </p:sp>
      <p:pic>
        <p:nvPicPr>
          <p:cNvPr id="6" name="Picture 5"/>
          <p:cNvPicPr>
            <a:picLocks noChangeAspect="1"/>
          </p:cNvPicPr>
          <p:nvPr/>
        </p:nvPicPr>
        <p:blipFill>
          <a:blip r:embed="rId3"/>
          <a:stretch>
            <a:fillRect/>
          </a:stretch>
        </p:blipFill>
        <p:spPr>
          <a:xfrm>
            <a:off x="609600" y="4241800"/>
            <a:ext cx="2341425" cy="2112993"/>
          </a:xfrm>
          <a:prstGeom prst="rect">
            <a:avLst/>
          </a:prstGeom>
        </p:spPr>
      </p:pic>
    </p:spTree>
    <p:extLst>
      <p:ext uri="{BB962C8B-B14F-4D97-AF65-F5344CB8AC3E}">
        <p14:creationId xmlns:p14="http://schemas.microsoft.com/office/powerpoint/2010/main" val="219598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CHAP Logo with name">
            <a:extLst>
              <a:ext uri="{FF2B5EF4-FFF2-40B4-BE49-F238E27FC236}">
                <a16:creationId xmlns:a16="http://schemas.microsoft.com/office/drawing/2014/main" id="{2963431C-BEA5-68C1-D815-8525F946FF7E}"/>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r="-1"/>
          <a:stretch/>
        </p:blipFill>
        <p:spPr bwMode="auto">
          <a:xfrm>
            <a:off x="56994" y="0"/>
            <a:ext cx="1358145" cy="129678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D3EEB5C4-1141-367E-2300-F553DFC5B77F}"/>
              </a:ext>
            </a:extLst>
          </p:cNvPr>
          <p:cNvSpPr>
            <a:spLocks noGrp="1"/>
          </p:cNvSpPr>
          <p:nvPr>
            <p:ph type="title"/>
          </p:nvPr>
        </p:nvSpPr>
        <p:spPr>
          <a:xfrm>
            <a:off x="1561787" y="140336"/>
            <a:ext cx="9938661" cy="1016112"/>
          </a:xfrm>
        </p:spPr>
        <p:txBody>
          <a:bodyPr/>
          <a:lstStyle/>
          <a:p>
            <a:r>
              <a:rPr lang="en-US" b="1" dirty="0" smtClean="0">
                <a:solidFill>
                  <a:srgbClr val="C00000"/>
                </a:solidFill>
              </a:rPr>
              <a:t>CHAP’s Position</a:t>
            </a:r>
            <a:endParaRPr lang="en-CA" b="1" dirty="0">
              <a:solidFill>
                <a:srgbClr val="C00000"/>
              </a:solidFill>
            </a:endParaRPr>
          </a:p>
        </p:txBody>
      </p:sp>
      <p:sp>
        <p:nvSpPr>
          <p:cNvPr id="3" name="Content Placeholder 2">
            <a:extLst>
              <a:ext uri="{FF2B5EF4-FFF2-40B4-BE49-F238E27FC236}">
                <a16:creationId xmlns:a16="http://schemas.microsoft.com/office/drawing/2014/main" id="{D7462D47-FA05-04E9-F079-B01AB6B6F74E}"/>
              </a:ext>
            </a:extLst>
          </p:cNvPr>
          <p:cNvSpPr>
            <a:spLocks noGrp="1"/>
          </p:cNvSpPr>
          <p:nvPr>
            <p:ph idx="1"/>
          </p:nvPr>
        </p:nvSpPr>
        <p:spPr>
          <a:xfrm>
            <a:off x="1079020" y="1062060"/>
            <a:ext cx="10315755" cy="4351338"/>
          </a:xfrm>
        </p:spPr>
        <p:txBody>
          <a:bodyPr>
            <a:noAutofit/>
          </a:bodyPr>
          <a:lstStyle/>
          <a:p>
            <a:pPr marL="457200" indent="-457200">
              <a:lnSpc>
                <a:spcPct val="100000"/>
              </a:lnSpc>
              <a:buFont typeface="+mj-lt"/>
              <a:buAutoNum type="arabicPeriod"/>
            </a:pPr>
            <a:r>
              <a:rPr lang="en-CA" sz="2400" b="1" u="sng" dirty="0" smtClean="0">
                <a:solidFill>
                  <a:schemeClr val="accent5">
                    <a:lumMod val="75000"/>
                  </a:schemeClr>
                </a:solidFill>
              </a:rPr>
              <a:t>Access to Care</a:t>
            </a:r>
            <a:r>
              <a:rPr lang="en-CA" sz="2400" dirty="0" smtClean="0">
                <a:solidFill>
                  <a:schemeClr val="accent5">
                    <a:lumMod val="75000"/>
                  </a:schemeClr>
                </a:solidFill>
              </a:rPr>
              <a:t>: </a:t>
            </a:r>
            <a:r>
              <a:rPr lang="en-CA" sz="2400" dirty="0" smtClean="0"/>
              <a:t>We advocate for low-barrier, timely, and continuous access to effective HIV medication for all who need it for treatment or prevention.</a:t>
            </a:r>
          </a:p>
          <a:p>
            <a:pPr marL="457200" indent="-457200">
              <a:lnSpc>
                <a:spcPct val="100000"/>
              </a:lnSpc>
              <a:buFont typeface="+mj-lt"/>
              <a:buAutoNum type="arabicPeriod"/>
            </a:pPr>
            <a:r>
              <a:rPr lang="en-CA" sz="2400" b="1" u="sng" dirty="0" smtClean="0">
                <a:solidFill>
                  <a:schemeClr val="accent5">
                    <a:lumMod val="75000"/>
                  </a:schemeClr>
                </a:solidFill>
              </a:rPr>
              <a:t>Equity and Inclusion</a:t>
            </a:r>
            <a:r>
              <a:rPr lang="en-CA" sz="2400" dirty="0" smtClean="0">
                <a:solidFill>
                  <a:schemeClr val="accent5">
                    <a:lumMod val="75000"/>
                  </a:schemeClr>
                </a:solidFill>
              </a:rPr>
              <a:t>: </a:t>
            </a:r>
            <a:r>
              <a:rPr lang="en-CA" sz="2400" dirty="0" smtClean="0"/>
              <a:t>We firmly believe that sexual and gender diversity, race, ethnicity, and socioeconomic status should never impede access to health services. </a:t>
            </a:r>
          </a:p>
          <a:p>
            <a:pPr marL="457200" indent="-457200">
              <a:lnSpc>
                <a:spcPct val="100000"/>
              </a:lnSpc>
              <a:buFont typeface="+mj-lt"/>
              <a:buAutoNum type="arabicPeriod"/>
            </a:pPr>
            <a:r>
              <a:rPr lang="en-CA" sz="2400" b="1" u="sng" dirty="0" smtClean="0">
                <a:solidFill>
                  <a:schemeClr val="accent5">
                    <a:lumMod val="75000"/>
                  </a:schemeClr>
                </a:solidFill>
              </a:rPr>
              <a:t>Evidence-Based Resources</a:t>
            </a:r>
            <a:r>
              <a:rPr lang="en-CA" sz="2400" dirty="0" smtClean="0">
                <a:solidFill>
                  <a:schemeClr val="accent5">
                    <a:lumMod val="75000"/>
                  </a:schemeClr>
                </a:solidFill>
              </a:rPr>
              <a:t>: </a:t>
            </a:r>
            <a:r>
              <a:rPr lang="en-CA" sz="2400" dirty="0" smtClean="0"/>
              <a:t>We commit to the use of objective, evidence-based medication-related resources for all communities at risk or affected by HIV and viral hepatitis. </a:t>
            </a:r>
          </a:p>
          <a:p>
            <a:pPr marL="457200" indent="-457200">
              <a:lnSpc>
                <a:spcPct val="100000"/>
              </a:lnSpc>
              <a:buFont typeface="+mj-lt"/>
              <a:buAutoNum type="arabicPeriod"/>
            </a:pPr>
            <a:r>
              <a:rPr lang="en-CA" sz="2400" b="1" u="sng" dirty="0" smtClean="0">
                <a:solidFill>
                  <a:schemeClr val="accent5">
                    <a:lumMod val="75000"/>
                  </a:schemeClr>
                </a:solidFill>
              </a:rPr>
              <a:t>Support for Partner Organizations</a:t>
            </a:r>
            <a:r>
              <a:rPr lang="en-CA" sz="2400" dirty="0" smtClean="0">
                <a:solidFill>
                  <a:schemeClr val="accent5">
                    <a:lumMod val="75000"/>
                  </a:schemeClr>
                </a:solidFill>
              </a:rPr>
              <a:t>: </a:t>
            </a:r>
            <a:r>
              <a:rPr lang="en-CA" sz="2400" dirty="0" smtClean="0"/>
              <a:t>We stand in solidarity with Canadian partners CATIE and CTN+, along with international bodies and organizations (including </a:t>
            </a:r>
            <a:r>
              <a:rPr lang="en-CA" sz="2400" dirty="0" err="1" smtClean="0"/>
              <a:t>AmFAR</a:t>
            </a:r>
            <a:r>
              <a:rPr lang="en-CA" sz="2400" dirty="0" smtClean="0"/>
              <a:t>, HIV Medical Association, International AIDS Society, PLOS and JAMA), who have voiced similar concerns and reaffirmed their commitment to supporting equitable care, unbiased and uncensored research, and compassionate public policies. </a:t>
            </a:r>
            <a:endParaRPr lang="en-US" sz="2400" dirty="0"/>
          </a:p>
        </p:txBody>
      </p:sp>
      <p:pic>
        <p:nvPicPr>
          <p:cNvPr id="4" name="Picture 3">
            <a:extLst>
              <a:ext uri="{FF2B5EF4-FFF2-40B4-BE49-F238E27FC236}">
                <a16:creationId xmlns:a16="http://schemas.microsoft.com/office/drawing/2014/main" id="{5B080D13-95DF-BA4A-9FD1-1766E058605A}"/>
              </a:ext>
            </a:extLst>
          </p:cNvPr>
          <p:cNvPicPr>
            <a:picLocks noChangeAspect="1"/>
          </p:cNvPicPr>
          <p:nvPr/>
        </p:nvPicPr>
        <p:blipFill>
          <a:blip r:embed="rId4">
            <a:alphaModFix amt="10000"/>
          </a:blip>
          <a:stretch>
            <a:fillRect/>
          </a:stretch>
        </p:blipFill>
        <p:spPr>
          <a:xfrm>
            <a:off x="3852916" y="841645"/>
            <a:ext cx="3565502" cy="6091916"/>
          </a:xfrm>
          <a:prstGeom prst="rect">
            <a:avLst/>
          </a:prstGeom>
        </p:spPr>
      </p:pic>
      <p:sp>
        <p:nvSpPr>
          <p:cNvPr id="5" name="Footer Placeholder 4"/>
          <p:cNvSpPr>
            <a:spLocks noGrp="1"/>
          </p:cNvSpPr>
          <p:nvPr>
            <p:ph type="ftr" sz="quarter" idx="11"/>
          </p:nvPr>
        </p:nvSpPr>
        <p:spPr>
          <a:xfrm>
            <a:off x="1259457" y="6685472"/>
            <a:ext cx="9954883" cy="238559"/>
          </a:xfrm>
        </p:spPr>
        <p:txBody>
          <a:bodyPr/>
          <a:lstStyle/>
          <a:p>
            <a:r>
              <a:rPr lang="fr-FR" dirty="0" smtClean="0"/>
              <a:t>https://hivclinic.ca/wp-content/uploads/2025/02/Position-Statement-on-Access-to-Care-Uncensored-Science-Equity-and-Inclusion_2025-Feb-28.pdf</a:t>
            </a:r>
          </a:p>
          <a:p>
            <a:endParaRPr lang="en-CA" dirty="0"/>
          </a:p>
        </p:txBody>
      </p:sp>
    </p:spTree>
    <p:extLst>
      <p:ext uri="{BB962C8B-B14F-4D97-AF65-F5344CB8AC3E}">
        <p14:creationId xmlns:p14="http://schemas.microsoft.com/office/powerpoint/2010/main" val="541844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EB5C4-1141-367E-2300-F553DFC5B77F}"/>
              </a:ext>
            </a:extLst>
          </p:cNvPr>
          <p:cNvSpPr>
            <a:spLocks noGrp="1"/>
          </p:cNvSpPr>
          <p:nvPr>
            <p:ph type="title"/>
          </p:nvPr>
        </p:nvSpPr>
        <p:spPr>
          <a:xfrm>
            <a:off x="838200" y="365126"/>
            <a:ext cx="10515600" cy="1016112"/>
          </a:xfrm>
        </p:spPr>
        <p:txBody>
          <a:bodyPr/>
          <a:lstStyle/>
          <a:p>
            <a:r>
              <a:rPr lang="en-US" b="1" dirty="0">
                <a:solidFill>
                  <a:srgbClr val="C00000"/>
                </a:solidFill>
              </a:rPr>
              <a:t>CHAP </a:t>
            </a:r>
            <a:r>
              <a:rPr lang="en-US" b="1" dirty="0" smtClean="0">
                <a:solidFill>
                  <a:srgbClr val="C00000"/>
                </a:solidFill>
              </a:rPr>
              <a:t>Call to Action</a:t>
            </a:r>
            <a:endParaRPr lang="en-CA" b="1" dirty="0">
              <a:solidFill>
                <a:srgbClr val="C00000"/>
              </a:solidFill>
            </a:endParaRPr>
          </a:p>
        </p:txBody>
      </p:sp>
      <p:sp>
        <p:nvSpPr>
          <p:cNvPr id="3" name="Content Placeholder 2">
            <a:extLst>
              <a:ext uri="{FF2B5EF4-FFF2-40B4-BE49-F238E27FC236}">
                <a16:creationId xmlns:a16="http://schemas.microsoft.com/office/drawing/2014/main" id="{D7462D47-FA05-04E9-F079-B01AB6B6F74E}"/>
              </a:ext>
            </a:extLst>
          </p:cNvPr>
          <p:cNvSpPr>
            <a:spLocks noGrp="1"/>
          </p:cNvSpPr>
          <p:nvPr>
            <p:ph idx="1"/>
          </p:nvPr>
        </p:nvSpPr>
        <p:spPr>
          <a:xfrm>
            <a:off x="838199" y="1286347"/>
            <a:ext cx="10315755" cy="4351338"/>
          </a:xfrm>
        </p:spPr>
        <p:txBody>
          <a:bodyPr>
            <a:noAutofit/>
          </a:bodyPr>
          <a:lstStyle/>
          <a:p>
            <a:pPr>
              <a:lnSpc>
                <a:spcPct val="100000"/>
              </a:lnSpc>
            </a:pPr>
            <a:r>
              <a:rPr lang="en-US" sz="3200" b="1" dirty="0" smtClean="0">
                <a:solidFill>
                  <a:schemeClr val="accent5">
                    <a:lumMod val="75000"/>
                  </a:schemeClr>
                </a:solidFill>
              </a:rPr>
              <a:t>CHAP urges policymakers at all levels to:</a:t>
            </a:r>
            <a:endParaRPr lang="en-US" sz="3200" b="1" dirty="0">
              <a:solidFill>
                <a:schemeClr val="accent5">
                  <a:lumMod val="75000"/>
                </a:schemeClr>
              </a:solidFill>
            </a:endParaRPr>
          </a:p>
          <a:p>
            <a:pPr marL="971550" lvl="1" indent="-514350">
              <a:lnSpc>
                <a:spcPct val="100000"/>
              </a:lnSpc>
              <a:buFont typeface="+mj-lt"/>
              <a:buAutoNum type="arabicPeriod"/>
            </a:pPr>
            <a:r>
              <a:rPr lang="en-US" sz="2800" dirty="0" smtClean="0"/>
              <a:t>Protect public health systems</a:t>
            </a:r>
          </a:p>
          <a:p>
            <a:pPr marL="971550" lvl="1" indent="-514350">
              <a:lnSpc>
                <a:spcPct val="100000"/>
              </a:lnSpc>
              <a:buFont typeface="+mj-lt"/>
              <a:buAutoNum type="arabicPeriod"/>
            </a:pPr>
            <a:r>
              <a:rPr lang="en-US" sz="2800" dirty="0" smtClean="0"/>
              <a:t>Recognize and support affected communities</a:t>
            </a:r>
          </a:p>
          <a:p>
            <a:pPr marL="971550" lvl="1" indent="-514350">
              <a:lnSpc>
                <a:spcPct val="100000"/>
              </a:lnSpc>
              <a:buFont typeface="+mj-lt"/>
              <a:buAutoNum type="arabicPeriod"/>
            </a:pPr>
            <a:r>
              <a:rPr lang="en-US" sz="2800" dirty="0" smtClean="0"/>
              <a:t>Ensure evidence-based approaches to HIV and viral hepatitis care remain at the forefront of the global health response and are never silenced.</a:t>
            </a:r>
            <a:endParaRPr lang="en-US" sz="2800" dirty="0"/>
          </a:p>
          <a:p>
            <a:pPr marL="0" indent="0">
              <a:buNone/>
            </a:pPr>
            <a:r>
              <a:rPr lang="fr-FR" sz="3200" dirty="0" smtClean="0">
                <a:solidFill>
                  <a:schemeClr val="tx1"/>
                </a:solidFill>
              </a:rPr>
              <a:t>As an </a:t>
            </a:r>
            <a:r>
              <a:rPr lang="fr-FR" sz="3200" dirty="0" err="1" smtClean="0">
                <a:solidFill>
                  <a:schemeClr val="tx1"/>
                </a:solidFill>
              </a:rPr>
              <a:t>organization</a:t>
            </a:r>
            <a:r>
              <a:rPr lang="fr-FR" sz="3200" dirty="0" smtClean="0">
                <a:solidFill>
                  <a:schemeClr val="tx1"/>
                </a:solidFill>
              </a:rPr>
              <a:t> </a:t>
            </a:r>
            <a:r>
              <a:rPr lang="fr-FR" sz="3200" dirty="0" err="1" smtClean="0">
                <a:solidFill>
                  <a:schemeClr val="tx1"/>
                </a:solidFill>
              </a:rPr>
              <a:t>proud</a:t>
            </a:r>
            <a:r>
              <a:rPr lang="fr-FR" sz="3200" dirty="0" smtClean="0">
                <a:solidFill>
                  <a:schemeClr val="tx1"/>
                </a:solidFill>
              </a:rPr>
              <a:t> of the </a:t>
            </a:r>
            <a:r>
              <a:rPr lang="fr-FR" sz="3200" dirty="0" err="1" smtClean="0">
                <a:solidFill>
                  <a:schemeClr val="tx1"/>
                </a:solidFill>
              </a:rPr>
              <a:t>diversity</a:t>
            </a:r>
            <a:r>
              <a:rPr lang="fr-FR" sz="3200" dirty="0" smtClean="0">
                <a:solidFill>
                  <a:schemeClr val="tx1"/>
                </a:solidFill>
              </a:rPr>
              <a:t> </a:t>
            </a:r>
            <a:r>
              <a:rPr lang="fr-FR" sz="3200" dirty="0" err="1" smtClean="0">
                <a:solidFill>
                  <a:schemeClr val="tx1"/>
                </a:solidFill>
              </a:rPr>
              <a:t>served</a:t>
            </a:r>
            <a:r>
              <a:rPr lang="fr-FR" sz="3200" dirty="0" smtClean="0">
                <a:solidFill>
                  <a:schemeClr val="tx1"/>
                </a:solidFill>
              </a:rPr>
              <a:t> by the Canadian public </a:t>
            </a:r>
            <a:r>
              <a:rPr lang="fr-FR" sz="3200" dirty="0" err="1" smtClean="0">
                <a:solidFill>
                  <a:schemeClr val="tx1"/>
                </a:solidFill>
              </a:rPr>
              <a:t>health</a:t>
            </a:r>
            <a:r>
              <a:rPr lang="fr-FR" sz="3200" dirty="0" smtClean="0">
                <a:solidFill>
                  <a:schemeClr val="tx1"/>
                </a:solidFill>
              </a:rPr>
              <a:t> system, CHAP </a:t>
            </a:r>
            <a:r>
              <a:rPr lang="fr-FR" sz="3200" dirty="0" err="1" smtClean="0">
                <a:solidFill>
                  <a:schemeClr val="tx1"/>
                </a:solidFill>
              </a:rPr>
              <a:t>reaffirms</a:t>
            </a:r>
            <a:r>
              <a:rPr lang="fr-FR" sz="3200" dirty="0" smtClean="0">
                <a:solidFill>
                  <a:schemeClr val="tx1"/>
                </a:solidFill>
              </a:rPr>
              <a:t> </a:t>
            </a:r>
            <a:r>
              <a:rPr lang="fr-FR" sz="3200" dirty="0" err="1" smtClean="0">
                <a:solidFill>
                  <a:schemeClr val="tx1"/>
                </a:solidFill>
              </a:rPr>
              <a:t>its</a:t>
            </a:r>
            <a:r>
              <a:rPr lang="fr-FR" sz="3200" dirty="0" smtClean="0">
                <a:solidFill>
                  <a:schemeClr val="tx1"/>
                </a:solidFill>
              </a:rPr>
              <a:t> </a:t>
            </a:r>
            <a:r>
              <a:rPr lang="fr-FR" sz="3200" dirty="0" err="1" smtClean="0">
                <a:solidFill>
                  <a:schemeClr val="tx1"/>
                </a:solidFill>
              </a:rPr>
              <a:t>commitment</a:t>
            </a:r>
            <a:r>
              <a:rPr lang="fr-FR" sz="3200" dirty="0" smtClean="0">
                <a:solidFill>
                  <a:schemeClr val="tx1"/>
                </a:solidFill>
              </a:rPr>
              <a:t> to inclusion, </a:t>
            </a:r>
            <a:r>
              <a:rPr lang="fr-FR" sz="3200" dirty="0" err="1" smtClean="0">
                <a:solidFill>
                  <a:schemeClr val="tx1"/>
                </a:solidFill>
              </a:rPr>
              <a:t>diversity</a:t>
            </a:r>
            <a:r>
              <a:rPr lang="fr-FR" sz="3200" dirty="0" smtClean="0">
                <a:solidFill>
                  <a:schemeClr val="tx1"/>
                </a:solidFill>
              </a:rPr>
              <a:t>, </a:t>
            </a:r>
            <a:r>
              <a:rPr lang="fr-FR" sz="3200" dirty="0" err="1" smtClean="0">
                <a:solidFill>
                  <a:schemeClr val="tx1"/>
                </a:solidFill>
              </a:rPr>
              <a:t>access</a:t>
            </a:r>
            <a:r>
              <a:rPr lang="fr-FR" sz="3200" dirty="0" smtClean="0">
                <a:solidFill>
                  <a:schemeClr val="tx1"/>
                </a:solidFill>
              </a:rPr>
              <a:t>, and </a:t>
            </a:r>
            <a:r>
              <a:rPr lang="fr-FR" sz="3200" dirty="0" err="1" smtClean="0">
                <a:solidFill>
                  <a:schemeClr val="tx1"/>
                </a:solidFill>
              </a:rPr>
              <a:t>equity</a:t>
            </a:r>
            <a:r>
              <a:rPr lang="fr-FR" sz="3200" dirty="0" smtClean="0">
                <a:solidFill>
                  <a:schemeClr val="tx1"/>
                </a:solidFill>
              </a:rPr>
              <a:t> in </a:t>
            </a:r>
            <a:r>
              <a:rPr lang="fr-FR" sz="3200" dirty="0" err="1" smtClean="0">
                <a:solidFill>
                  <a:schemeClr val="tx1"/>
                </a:solidFill>
              </a:rPr>
              <a:t>health</a:t>
            </a:r>
            <a:r>
              <a:rPr lang="fr-FR" sz="3200" dirty="0" smtClean="0">
                <a:solidFill>
                  <a:schemeClr val="tx1"/>
                </a:solidFill>
              </a:rPr>
              <a:t> promotion efforts </a:t>
            </a:r>
            <a:r>
              <a:rPr lang="fr-FR" sz="3200" dirty="0" err="1" smtClean="0">
                <a:solidFill>
                  <a:schemeClr val="tx1"/>
                </a:solidFill>
              </a:rPr>
              <a:t>both</a:t>
            </a:r>
            <a:r>
              <a:rPr lang="fr-FR" sz="3200" dirty="0" smtClean="0">
                <a:solidFill>
                  <a:schemeClr val="tx1"/>
                </a:solidFill>
              </a:rPr>
              <a:t> </a:t>
            </a:r>
            <a:r>
              <a:rPr lang="fr-FR" sz="3200" dirty="0" err="1" smtClean="0">
                <a:solidFill>
                  <a:schemeClr val="tx1"/>
                </a:solidFill>
              </a:rPr>
              <a:t>within</a:t>
            </a:r>
            <a:r>
              <a:rPr lang="fr-FR" sz="3200" dirty="0" smtClean="0">
                <a:solidFill>
                  <a:schemeClr val="tx1"/>
                </a:solidFill>
              </a:rPr>
              <a:t> Canada and </a:t>
            </a:r>
            <a:r>
              <a:rPr lang="fr-FR" sz="3200" dirty="0" err="1" smtClean="0">
                <a:solidFill>
                  <a:schemeClr val="tx1"/>
                </a:solidFill>
              </a:rPr>
              <a:t>abroad</a:t>
            </a:r>
            <a:r>
              <a:rPr lang="fr-FR" sz="3200" dirty="0" smtClean="0">
                <a:solidFill>
                  <a:schemeClr val="tx1"/>
                </a:solidFill>
              </a:rPr>
              <a:t>. </a:t>
            </a:r>
            <a:endParaRPr lang="fr-FR" sz="3200" dirty="0" smtClean="0"/>
          </a:p>
          <a:p>
            <a:pPr marL="0" indent="0">
              <a:buNone/>
            </a:pPr>
            <a:endParaRPr lang="en-US" sz="3200" dirty="0"/>
          </a:p>
        </p:txBody>
      </p:sp>
      <p:pic>
        <p:nvPicPr>
          <p:cNvPr id="11" name="Picture 2" descr="CHAP Logo with name">
            <a:extLst>
              <a:ext uri="{FF2B5EF4-FFF2-40B4-BE49-F238E27FC236}">
                <a16:creationId xmlns:a16="http://schemas.microsoft.com/office/drawing/2014/main" id="{2963431C-BEA5-68C1-D815-8525F946FF7E}"/>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r="-1"/>
          <a:stretch/>
        </p:blipFill>
        <p:spPr bwMode="auto">
          <a:xfrm>
            <a:off x="9294448" y="189577"/>
            <a:ext cx="2277372" cy="217448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5B080D13-95DF-BA4A-9FD1-1766E058605A}"/>
              </a:ext>
            </a:extLst>
          </p:cNvPr>
          <p:cNvPicPr>
            <a:picLocks noChangeAspect="1"/>
          </p:cNvPicPr>
          <p:nvPr/>
        </p:nvPicPr>
        <p:blipFill>
          <a:blip r:embed="rId4">
            <a:alphaModFix amt="10000"/>
          </a:blip>
          <a:stretch>
            <a:fillRect/>
          </a:stretch>
        </p:blipFill>
        <p:spPr>
          <a:xfrm>
            <a:off x="3852916" y="841645"/>
            <a:ext cx="3565502" cy="6091916"/>
          </a:xfrm>
          <a:prstGeom prst="rect">
            <a:avLst/>
          </a:prstGeom>
        </p:spPr>
      </p:pic>
      <p:sp>
        <p:nvSpPr>
          <p:cNvPr id="5" name="Footer Placeholder 4"/>
          <p:cNvSpPr>
            <a:spLocks noGrp="1"/>
          </p:cNvSpPr>
          <p:nvPr>
            <p:ph type="ftr" sz="quarter" idx="11"/>
          </p:nvPr>
        </p:nvSpPr>
        <p:spPr>
          <a:xfrm>
            <a:off x="1259457" y="6558906"/>
            <a:ext cx="9954883" cy="365125"/>
          </a:xfrm>
        </p:spPr>
        <p:txBody>
          <a:bodyPr/>
          <a:lstStyle/>
          <a:p>
            <a:r>
              <a:rPr lang="fr-FR" dirty="0" smtClean="0"/>
              <a:t>https://hivclinic.ca/wp-content/uploads/2025/02/Position-Statement-on-Access-to-Care-Uncensored-Science-Equity-and-Inclusion_2025-Feb-28.pdf</a:t>
            </a:r>
          </a:p>
          <a:p>
            <a:endParaRPr lang="en-CA" dirty="0"/>
          </a:p>
        </p:txBody>
      </p:sp>
    </p:spTree>
    <p:extLst>
      <p:ext uri="{BB962C8B-B14F-4D97-AF65-F5344CB8AC3E}">
        <p14:creationId xmlns:p14="http://schemas.microsoft.com/office/powerpoint/2010/main" val="694947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CHAP Logo with name">
            <a:extLst>
              <a:ext uri="{FF2B5EF4-FFF2-40B4-BE49-F238E27FC236}">
                <a16:creationId xmlns:a16="http://schemas.microsoft.com/office/drawing/2014/main" id="{2963431C-BEA5-68C1-D815-8525F946FF7E}"/>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r="-1"/>
          <a:stretch/>
        </p:blipFill>
        <p:spPr bwMode="auto">
          <a:xfrm>
            <a:off x="172528" y="0"/>
            <a:ext cx="980941" cy="93662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D3EEB5C4-1141-367E-2300-F553DFC5B77F}"/>
              </a:ext>
            </a:extLst>
          </p:cNvPr>
          <p:cNvSpPr>
            <a:spLocks noGrp="1"/>
          </p:cNvSpPr>
          <p:nvPr>
            <p:ph type="title"/>
          </p:nvPr>
        </p:nvSpPr>
        <p:spPr>
          <a:xfrm>
            <a:off x="1561787" y="140336"/>
            <a:ext cx="9938661" cy="791317"/>
          </a:xfrm>
        </p:spPr>
        <p:txBody>
          <a:bodyPr/>
          <a:lstStyle/>
          <a:p>
            <a:r>
              <a:rPr lang="en-US" b="1" dirty="0" smtClean="0">
                <a:solidFill>
                  <a:srgbClr val="C00000"/>
                </a:solidFill>
              </a:rPr>
              <a:t>CHAP </a:t>
            </a:r>
            <a:r>
              <a:rPr lang="fr-FR" b="1" dirty="0" smtClean="0">
                <a:solidFill>
                  <a:srgbClr val="C00000"/>
                </a:solidFill>
              </a:rPr>
              <a:t>déclaration de position</a:t>
            </a:r>
            <a:endParaRPr lang="en-CA" b="1" dirty="0">
              <a:solidFill>
                <a:srgbClr val="C00000"/>
              </a:solidFill>
            </a:endParaRPr>
          </a:p>
        </p:txBody>
      </p:sp>
      <p:sp>
        <p:nvSpPr>
          <p:cNvPr id="3" name="Content Placeholder 2">
            <a:extLst>
              <a:ext uri="{FF2B5EF4-FFF2-40B4-BE49-F238E27FC236}">
                <a16:creationId xmlns:a16="http://schemas.microsoft.com/office/drawing/2014/main" id="{D7462D47-FA05-04E9-F079-B01AB6B6F74E}"/>
              </a:ext>
            </a:extLst>
          </p:cNvPr>
          <p:cNvSpPr>
            <a:spLocks noGrp="1"/>
          </p:cNvSpPr>
          <p:nvPr>
            <p:ph idx="1"/>
          </p:nvPr>
        </p:nvSpPr>
        <p:spPr>
          <a:xfrm>
            <a:off x="565030" y="841645"/>
            <a:ext cx="11343736" cy="5763748"/>
          </a:xfrm>
        </p:spPr>
        <p:txBody>
          <a:bodyPr>
            <a:noAutofit/>
          </a:bodyPr>
          <a:lstStyle/>
          <a:p>
            <a:pPr marL="457200" indent="-457200">
              <a:lnSpc>
                <a:spcPct val="100000"/>
              </a:lnSpc>
              <a:spcBef>
                <a:spcPts val="600"/>
              </a:spcBef>
              <a:buFont typeface="+mj-lt"/>
              <a:buAutoNum type="arabicPeriod"/>
            </a:pPr>
            <a:r>
              <a:rPr lang="en-CA" sz="2400" b="1" u="sng" dirty="0" err="1" smtClean="0">
                <a:solidFill>
                  <a:schemeClr val="accent5">
                    <a:lumMod val="75000"/>
                  </a:schemeClr>
                </a:solidFill>
              </a:rPr>
              <a:t>Accès</a:t>
            </a:r>
            <a:r>
              <a:rPr lang="en-CA" sz="2400" b="1" u="sng" dirty="0" smtClean="0">
                <a:solidFill>
                  <a:schemeClr val="accent5">
                    <a:lumMod val="75000"/>
                  </a:schemeClr>
                </a:solidFill>
              </a:rPr>
              <a:t> aux </a:t>
            </a:r>
            <a:r>
              <a:rPr lang="en-CA" sz="2400" b="1" u="sng" dirty="0" err="1" smtClean="0">
                <a:solidFill>
                  <a:schemeClr val="accent5">
                    <a:lumMod val="75000"/>
                  </a:schemeClr>
                </a:solidFill>
              </a:rPr>
              <a:t>soins</a:t>
            </a:r>
            <a:r>
              <a:rPr lang="en-CA" sz="2400" dirty="0" smtClean="0">
                <a:solidFill>
                  <a:schemeClr val="accent5">
                    <a:lumMod val="75000"/>
                  </a:schemeClr>
                </a:solidFill>
              </a:rPr>
              <a:t>: </a:t>
            </a:r>
            <a:r>
              <a:rPr lang="fr-FR" sz="2400" dirty="0" smtClean="0"/>
              <a:t>Nous plaidons pour un accès facile, rapide et continu à des médicaments efficaces contre le VIH pour toutes les personnes qui en ont besoin pour le traitement ou la prévention.</a:t>
            </a:r>
          </a:p>
          <a:p>
            <a:pPr marL="457200" indent="-457200">
              <a:lnSpc>
                <a:spcPct val="100000"/>
              </a:lnSpc>
              <a:buFont typeface="+mj-lt"/>
              <a:buAutoNum type="arabicPeriod"/>
            </a:pPr>
            <a:r>
              <a:rPr lang="en-CA" sz="2400" b="1" u="sng" dirty="0" err="1" smtClean="0">
                <a:solidFill>
                  <a:schemeClr val="accent5">
                    <a:lumMod val="75000"/>
                  </a:schemeClr>
                </a:solidFill>
              </a:rPr>
              <a:t>Équité</a:t>
            </a:r>
            <a:r>
              <a:rPr lang="en-CA" sz="2400" b="1" u="sng" dirty="0" smtClean="0">
                <a:solidFill>
                  <a:schemeClr val="accent5">
                    <a:lumMod val="75000"/>
                  </a:schemeClr>
                </a:solidFill>
              </a:rPr>
              <a:t> et inclusion</a:t>
            </a:r>
            <a:r>
              <a:rPr lang="en-CA" sz="2400" dirty="0" smtClean="0">
                <a:solidFill>
                  <a:schemeClr val="accent5">
                    <a:lumMod val="75000"/>
                  </a:schemeClr>
                </a:solidFill>
              </a:rPr>
              <a:t>: </a:t>
            </a:r>
            <a:r>
              <a:rPr lang="fr-FR" sz="2400" dirty="0" smtClean="0"/>
              <a:t>Nous croyons fermement que la diversité sexuelle et de genre, la race, l'origine ethnique et le statut socioéconomique ne devraient jamais entraver l'accès aux services de santé.</a:t>
            </a:r>
            <a:r>
              <a:rPr lang="en-CA" sz="2400" dirty="0" smtClean="0"/>
              <a:t> </a:t>
            </a:r>
          </a:p>
          <a:p>
            <a:pPr marL="457200" indent="-457200">
              <a:lnSpc>
                <a:spcPct val="100000"/>
              </a:lnSpc>
              <a:buFont typeface="+mj-lt"/>
              <a:buAutoNum type="arabicPeriod"/>
            </a:pPr>
            <a:r>
              <a:rPr lang="fr-FR" sz="2400" b="1" u="sng" dirty="0" smtClean="0">
                <a:solidFill>
                  <a:schemeClr val="accent5">
                    <a:lumMod val="75000"/>
                  </a:schemeClr>
                </a:solidFill>
              </a:rPr>
              <a:t>Ressources fondées sur des données probantes</a:t>
            </a:r>
            <a:r>
              <a:rPr lang="en-CA" sz="2400" dirty="0" smtClean="0">
                <a:solidFill>
                  <a:schemeClr val="accent5">
                    <a:lumMod val="75000"/>
                  </a:schemeClr>
                </a:solidFill>
              </a:rPr>
              <a:t>: </a:t>
            </a:r>
            <a:r>
              <a:rPr lang="fr-FR" sz="2400" dirty="0" smtClean="0"/>
              <a:t>Nous nous engageons à utiliser des ressources objectives et fondées sur des données probantes liées aux médicaments pour toutes les communautés à risque ou touchées par le VIH et l'hépatite virale.</a:t>
            </a:r>
            <a:r>
              <a:rPr lang="en-CA" sz="2400" dirty="0" smtClean="0"/>
              <a:t> </a:t>
            </a:r>
          </a:p>
          <a:p>
            <a:pPr marL="457200" indent="-457200">
              <a:lnSpc>
                <a:spcPct val="100000"/>
              </a:lnSpc>
              <a:buFont typeface="+mj-lt"/>
              <a:buAutoNum type="arabicPeriod"/>
            </a:pPr>
            <a:r>
              <a:rPr lang="en-CA" sz="2400" b="1" u="sng" dirty="0" err="1" smtClean="0">
                <a:solidFill>
                  <a:schemeClr val="accent5">
                    <a:lumMod val="75000"/>
                  </a:schemeClr>
                </a:solidFill>
              </a:rPr>
              <a:t>Soutien</a:t>
            </a:r>
            <a:r>
              <a:rPr lang="en-CA" sz="2400" b="1" u="sng" dirty="0" smtClean="0">
                <a:solidFill>
                  <a:schemeClr val="accent5">
                    <a:lumMod val="75000"/>
                  </a:schemeClr>
                </a:solidFill>
              </a:rPr>
              <a:t> aux </a:t>
            </a:r>
            <a:r>
              <a:rPr lang="en-CA" sz="2400" b="1" u="sng" dirty="0" err="1" smtClean="0">
                <a:solidFill>
                  <a:schemeClr val="accent5">
                    <a:lumMod val="75000"/>
                  </a:schemeClr>
                </a:solidFill>
              </a:rPr>
              <a:t>organismes</a:t>
            </a:r>
            <a:r>
              <a:rPr lang="en-CA" sz="2400" b="1" u="sng" dirty="0" smtClean="0">
                <a:solidFill>
                  <a:schemeClr val="accent5">
                    <a:lumMod val="75000"/>
                  </a:schemeClr>
                </a:solidFill>
              </a:rPr>
              <a:t> </a:t>
            </a:r>
            <a:r>
              <a:rPr lang="en-CA" sz="2400" b="1" u="sng" dirty="0" err="1" smtClean="0">
                <a:solidFill>
                  <a:schemeClr val="accent5">
                    <a:lumMod val="75000"/>
                  </a:schemeClr>
                </a:solidFill>
              </a:rPr>
              <a:t>partenaires</a:t>
            </a:r>
            <a:r>
              <a:rPr lang="en-CA" sz="2400" dirty="0" smtClean="0">
                <a:solidFill>
                  <a:schemeClr val="accent5">
                    <a:lumMod val="75000"/>
                  </a:schemeClr>
                </a:solidFill>
              </a:rPr>
              <a:t>: </a:t>
            </a:r>
            <a:r>
              <a:rPr kumimoji="0" lang="fr-FR" altLang="en-US" sz="2400" b="0" i="0" u="none" strike="noStrike" cap="none" normalizeH="0" baseline="0" dirty="0" smtClean="0">
                <a:ln>
                  <a:noFill/>
                </a:ln>
                <a:solidFill>
                  <a:srgbClr val="1F1F1F"/>
                </a:solidFill>
                <a:effectLst/>
              </a:rPr>
              <a:t>Nous sommes solidaires de nos partenaires canadiens, CATIE et CTN+, ainsi que des organismes et organisations internationaux (notamment l'</a:t>
            </a:r>
            <a:r>
              <a:rPr kumimoji="0" lang="fr-FR" altLang="en-US" sz="2400" b="0" i="0" u="none" strike="noStrike" cap="none" normalizeH="0" baseline="0" dirty="0" err="1" smtClean="0">
                <a:ln>
                  <a:noFill/>
                </a:ln>
                <a:solidFill>
                  <a:srgbClr val="1F1F1F"/>
                </a:solidFill>
                <a:effectLst/>
              </a:rPr>
              <a:t>AmFAR</a:t>
            </a:r>
            <a:r>
              <a:rPr kumimoji="0" lang="fr-FR" altLang="en-US" sz="2400" b="0" i="0" u="none" strike="noStrike" cap="none" normalizeH="0" baseline="0" dirty="0" smtClean="0">
                <a:ln>
                  <a:noFill/>
                </a:ln>
                <a:solidFill>
                  <a:srgbClr val="1F1F1F"/>
                </a:solidFill>
                <a:effectLst/>
              </a:rPr>
              <a:t>, la HIV Medical Association, la Société internationale du sida, PLOS et la JAMA), qui ont exprimé des préoccupations similaires et réaffirmé leur engagement à soutenir des soins équitables, une recherche impartiale et non censurée, et des politiques publiques bienveillantes.</a:t>
            </a:r>
            <a:r>
              <a:rPr kumimoji="0" lang="fr-FR" altLang="en-US" sz="2400" b="0" i="0" u="none" strike="noStrike" cap="none" normalizeH="0" baseline="0" dirty="0" smtClean="0">
                <a:ln>
                  <a:noFill/>
                </a:ln>
                <a:solidFill>
                  <a:schemeClr val="tx1"/>
                </a:solidFill>
                <a:effectLst/>
              </a:rPr>
              <a:t> </a:t>
            </a:r>
            <a:r>
              <a:rPr lang="en-CA" sz="2400" dirty="0" smtClean="0"/>
              <a:t> </a:t>
            </a:r>
            <a:endParaRPr lang="en-US" sz="2400" dirty="0"/>
          </a:p>
        </p:txBody>
      </p:sp>
      <p:pic>
        <p:nvPicPr>
          <p:cNvPr id="4" name="Picture 3">
            <a:extLst>
              <a:ext uri="{FF2B5EF4-FFF2-40B4-BE49-F238E27FC236}">
                <a16:creationId xmlns:a16="http://schemas.microsoft.com/office/drawing/2014/main" id="{5B080D13-95DF-BA4A-9FD1-1766E058605A}"/>
              </a:ext>
            </a:extLst>
          </p:cNvPr>
          <p:cNvPicPr>
            <a:picLocks noChangeAspect="1"/>
          </p:cNvPicPr>
          <p:nvPr/>
        </p:nvPicPr>
        <p:blipFill>
          <a:blip r:embed="rId4">
            <a:alphaModFix amt="10000"/>
          </a:blip>
          <a:stretch>
            <a:fillRect/>
          </a:stretch>
        </p:blipFill>
        <p:spPr>
          <a:xfrm>
            <a:off x="4318742" y="832115"/>
            <a:ext cx="3565502" cy="6091916"/>
          </a:xfrm>
          <a:prstGeom prst="rect">
            <a:avLst/>
          </a:prstGeom>
        </p:spPr>
      </p:pic>
      <p:sp>
        <p:nvSpPr>
          <p:cNvPr id="5" name="Footer Placeholder 4"/>
          <p:cNvSpPr>
            <a:spLocks noGrp="1"/>
          </p:cNvSpPr>
          <p:nvPr>
            <p:ph type="ftr" sz="quarter" idx="11"/>
          </p:nvPr>
        </p:nvSpPr>
        <p:spPr>
          <a:xfrm>
            <a:off x="1259456" y="6763109"/>
            <a:ext cx="9954883" cy="267419"/>
          </a:xfrm>
        </p:spPr>
        <p:txBody>
          <a:bodyPr/>
          <a:lstStyle/>
          <a:p>
            <a:r>
              <a:rPr lang="fr-FR" sz="900" dirty="0" smtClean="0"/>
              <a:t>https://hivclinic.ca/wp-content/uploads/2025/02/Position-Statement-on-Access-to-Care-Uncensored-Science-Equity-and-Inclusion_2025-Feb-28.pdf</a:t>
            </a:r>
          </a:p>
          <a:p>
            <a:endParaRPr lang="en-CA" dirty="0"/>
          </a:p>
        </p:txBody>
      </p:sp>
      <p:sp>
        <p:nvSpPr>
          <p:cNvPr id="16" name="Rectangle 10"/>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48222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EB5C4-1141-367E-2300-F553DFC5B77F}"/>
              </a:ext>
            </a:extLst>
          </p:cNvPr>
          <p:cNvSpPr>
            <a:spLocks noGrp="1"/>
          </p:cNvSpPr>
          <p:nvPr>
            <p:ph type="title"/>
          </p:nvPr>
        </p:nvSpPr>
        <p:spPr>
          <a:xfrm>
            <a:off x="2369546" y="365126"/>
            <a:ext cx="8984254" cy="1016112"/>
          </a:xfrm>
        </p:spPr>
        <p:txBody>
          <a:bodyPr/>
          <a:lstStyle/>
          <a:p>
            <a:r>
              <a:rPr lang="en-US" b="1" dirty="0">
                <a:solidFill>
                  <a:srgbClr val="C00000"/>
                </a:solidFill>
              </a:rPr>
              <a:t>CHAP </a:t>
            </a:r>
            <a:r>
              <a:rPr lang="fr-FR" b="1" dirty="0" smtClean="0">
                <a:solidFill>
                  <a:srgbClr val="C00000"/>
                </a:solidFill>
              </a:rPr>
              <a:t>Appel à l'action</a:t>
            </a:r>
            <a:endParaRPr lang="en-CA" b="1" dirty="0">
              <a:solidFill>
                <a:srgbClr val="C00000"/>
              </a:solidFill>
            </a:endParaRPr>
          </a:p>
        </p:txBody>
      </p:sp>
      <p:sp>
        <p:nvSpPr>
          <p:cNvPr id="3" name="Content Placeholder 2">
            <a:extLst>
              <a:ext uri="{FF2B5EF4-FFF2-40B4-BE49-F238E27FC236}">
                <a16:creationId xmlns:a16="http://schemas.microsoft.com/office/drawing/2014/main" id="{D7462D47-FA05-04E9-F079-B01AB6B6F74E}"/>
              </a:ext>
            </a:extLst>
          </p:cNvPr>
          <p:cNvSpPr>
            <a:spLocks noGrp="1"/>
          </p:cNvSpPr>
          <p:nvPr>
            <p:ph idx="1"/>
          </p:nvPr>
        </p:nvSpPr>
        <p:spPr>
          <a:xfrm>
            <a:off x="718148" y="1535604"/>
            <a:ext cx="10824714" cy="4351338"/>
          </a:xfrm>
        </p:spPr>
        <p:txBody>
          <a:bodyPr>
            <a:noAutofit/>
          </a:bodyPr>
          <a:lstStyle/>
          <a:p>
            <a:pPr>
              <a:lnSpc>
                <a:spcPct val="100000"/>
              </a:lnSpc>
            </a:pPr>
            <a:r>
              <a:rPr lang="fr-FR" sz="3200" b="1" dirty="0" smtClean="0">
                <a:solidFill>
                  <a:schemeClr val="accent5">
                    <a:lumMod val="75000"/>
                  </a:schemeClr>
                </a:solidFill>
              </a:rPr>
              <a:t>Le CHAP exhorte les décideurs politiques à tous les niveaux à</a:t>
            </a:r>
            <a:r>
              <a:rPr lang="en-US" sz="3200" dirty="0" smtClean="0">
                <a:solidFill>
                  <a:schemeClr val="accent5">
                    <a:lumMod val="75000"/>
                  </a:schemeClr>
                </a:solidFill>
              </a:rPr>
              <a:t>:</a:t>
            </a:r>
            <a:endParaRPr lang="en-US" sz="3200" dirty="0">
              <a:solidFill>
                <a:schemeClr val="accent5">
                  <a:lumMod val="75000"/>
                </a:schemeClr>
              </a:solidFill>
            </a:endParaRPr>
          </a:p>
          <a:p>
            <a:pPr marL="800100" lvl="1" indent="-342900">
              <a:buFont typeface="+mj-lt"/>
              <a:buAutoNum type="arabicPeriod"/>
            </a:pPr>
            <a:r>
              <a:rPr lang="fr-FR" sz="2800" dirty="0" smtClean="0"/>
              <a:t>Protéger les systèmes de santé publique </a:t>
            </a:r>
          </a:p>
          <a:p>
            <a:pPr marL="800100" lvl="1" indent="-342900">
              <a:buFont typeface="+mj-lt"/>
              <a:buAutoNum type="arabicPeriod"/>
            </a:pPr>
            <a:r>
              <a:rPr lang="fr-FR" sz="2800" dirty="0" smtClean="0"/>
              <a:t>Reconnaître et soutenir les communautés affectées </a:t>
            </a:r>
          </a:p>
          <a:p>
            <a:pPr marL="800100" lvl="1" indent="-342900">
              <a:buFont typeface="+mj-lt"/>
              <a:buAutoNum type="arabicPeriod"/>
            </a:pPr>
            <a:r>
              <a:rPr lang="fr-FR" sz="2800" dirty="0" smtClean="0"/>
              <a:t>Veiller à ce que les approches fondées sur des données probantes en matière de prise en charge du VIH et des hépatites virales restent au premier plan de la réponse sanitaire mondiale et ne soient jamais occultées.</a:t>
            </a:r>
          </a:p>
          <a:p>
            <a:pPr marL="0" indent="0">
              <a:buNone/>
            </a:pPr>
            <a:r>
              <a:rPr lang="fr-FR" sz="3200" dirty="0" smtClean="0"/>
              <a:t>En tant qu'organisation fière de la diversité du système de santé publique canadien, la CHAP réaffirme son engagement envers l'inclusion, la diversité, l'accès et l'équité dans les efforts de promotion de la santé tant au Canada qu'à l'étranger.</a:t>
            </a:r>
            <a:r>
              <a:rPr lang="fr-FR" sz="3200" dirty="0" smtClean="0">
                <a:solidFill>
                  <a:schemeClr val="tx1"/>
                </a:solidFill>
              </a:rPr>
              <a:t> </a:t>
            </a:r>
            <a:endParaRPr lang="fr-FR" sz="3200" dirty="0" smtClean="0"/>
          </a:p>
          <a:p>
            <a:pPr marL="0" indent="0">
              <a:buNone/>
            </a:pPr>
            <a:endParaRPr lang="en-US" sz="3200" dirty="0"/>
          </a:p>
        </p:txBody>
      </p:sp>
      <p:pic>
        <p:nvPicPr>
          <p:cNvPr id="11" name="Picture 2" descr="CHAP Logo with name">
            <a:extLst>
              <a:ext uri="{FF2B5EF4-FFF2-40B4-BE49-F238E27FC236}">
                <a16:creationId xmlns:a16="http://schemas.microsoft.com/office/drawing/2014/main" id="{2963431C-BEA5-68C1-D815-8525F946FF7E}"/>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r="-1"/>
          <a:stretch/>
        </p:blipFill>
        <p:spPr bwMode="auto">
          <a:xfrm>
            <a:off x="143788" y="0"/>
            <a:ext cx="1608266" cy="153560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5B080D13-95DF-BA4A-9FD1-1766E058605A}"/>
              </a:ext>
            </a:extLst>
          </p:cNvPr>
          <p:cNvPicPr>
            <a:picLocks noChangeAspect="1"/>
          </p:cNvPicPr>
          <p:nvPr/>
        </p:nvPicPr>
        <p:blipFill>
          <a:blip r:embed="rId4">
            <a:alphaModFix amt="10000"/>
          </a:blip>
          <a:stretch>
            <a:fillRect/>
          </a:stretch>
        </p:blipFill>
        <p:spPr>
          <a:xfrm>
            <a:off x="3852916" y="841645"/>
            <a:ext cx="3565502" cy="6091916"/>
          </a:xfrm>
          <a:prstGeom prst="rect">
            <a:avLst/>
          </a:prstGeom>
        </p:spPr>
      </p:pic>
      <p:sp>
        <p:nvSpPr>
          <p:cNvPr id="5" name="Footer Placeholder 4"/>
          <p:cNvSpPr>
            <a:spLocks noGrp="1"/>
          </p:cNvSpPr>
          <p:nvPr>
            <p:ph type="ftr" sz="quarter" idx="11"/>
          </p:nvPr>
        </p:nvSpPr>
        <p:spPr>
          <a:xfrm>
            <a:off x="1259457" y="6558906"/>
            <a:ext cx="9954883" cy="365125"/>
          </a:xfrm>
        </p:spPr>
        <p:txBody>
          <a:bodyPr/>
          <a:lstStyle/>
          <a:p>
            <a:r>
              <a:rPr lang="fr-FR" dirty="0" smtClean="0"/>
              <a:t>https://hivclinic.ca/wp-content/uploads/2025/02/Position-Statement-on-Access-to-Care-Uncensored-Science-Equity-and-Inclusion_2025-Feb-28.pdf</a:t>
            </a:r>
          </a:p>
          <a:p>
            <a:endParaRPr lang="en-CA" dirty="0"/>
          </a:p>
        </p:txBody>
      </p:sp>
    </p:spTree>
    <p:extLst>
      <p:ext uri="{BB962C8B-B14F-4D97-AF65-F5344CB8AC3E}">
        <p14:creationId xmlns:p14="http://schemas.microsoft.com/office/powerpoint/2010/main" val="442217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Summary slides</a:t>
            </a:r>
            <a:br>
              <a:rPr lang="en-US" dirty="0" smtClean="0"/>
            </a:br>
            <a:r>
              <a:rPr lang="en-US" dirty="0" smtClean="0"/>
              <a:t>(English/French)</a:t>
            </a:r>
            <a:endParaRPr lang="en-CA" dirty="0"/>
          </a:p>
        </p:txBody>
      </p:sp>
      <p:sp>
        <p:nvSpPr>
          <p:cNvPr id="5" name="Subtitle 4"/>
          <p:cNvSpPr>
            <a:spLocks noGrp="1"/>
          </p:cNvSpPr>
          <p:nvPr>
            <p:ph type="subTitle" idx="1"/>
          </p:nvPr>
        </p:nvSpPr>
        <p:spPr/>
        <p:txBody>
          <a:bodyPr/>
          <a:lstStyle/>
          <a:p>
            <a:endParaRPr lang="en-CA" dirty="0"/>
          </a:p>
        </p:txBody>
      </p:sp>
    </p:spTree>
    <p:extLst>
      <p:ext uri="{BB962C8B-B14F-4D97-AF65-F5344CB8AC3E}">
        <p14:creationId xmlns:p14="http://schemas.microsoft.com/office/powerpoint/2010/main" val="3707642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EB5C4-1141-367E-2300-F553DFC5B77F}"/>
              </a:ext>
            </a:extLst>
          </p:cNvPr>
          <p:cNvSpPr>
            <a:spLocks noGrp="1"/>
          </p:cNvSpPr>
          <p:nvPr>
            <p:ph type="title"/>
          </p:nvPr>
        </p:nvSpPr>
        <p:spPr>
          <a:xfrm>
            <a:off x="838200" y="365126"/>
            <a:ext cx="10515600" cy="1016112"/>
          </a:xfrm>
        </p:spPr>
        <p:txBody>
          <a:bodyPr/>
          <a:lstStyle/>
          <a:p>
            <a:r>
              <a:rPr lang="en-US" b="1" dirty="0">
                <a:solidFill>
                  <a:srgbClr val="C00000"/>
                </a:solidFill>
              </a:rPr>
              <a:t>CHAP </a:t>
            </a:r>
            <a:r>
              <a:rPr lang="en-US" b="1" dirty="0" smtClean="0">
                <a:solidFill>
                  <a:srgbClr val="C00000"/>
                </a:solidFill>
              </a:rPr>
              <a:t>Position Statement</a:t>
            </a:r>
            <a:endParaRPr lang="en-CA" b="1" dirty="0">
              <a:solidFill>
                <a:srgbClr val="C00000"/>
              </a:solidFill>
            </a:endParaRPr>
          </a:p>
        </p:txBody>
      </p:sp>
      <p:sp>
        <p:nvSpPr>
          <p:cNvPr id="3" name="Content Placeholder 2">
            <a:extLst>
              <a:ext uri="{FF2B5EF4-FFF2-40B4-BE49-F238E27FC236}">
                <a16:creationId xmlns:a16="http://schemas.microsoft.com/office/drawing/2014/main" id="{D7462D47-FA05-04E9-F079-B01AB6B6F74E}"/>
              </a:ext>
            </a:extLst>
          </p:cNvPr>
          <p:cNvSpPr>
            <a:spLocks noGrp="1"/>
          </p:cNvSpPr>
          <p:nvPr>
            <p:ph idx="1"/>
          </p:nvPr>
        </p:nvSpPr>
        <p:spPr>
          <a:xfrm>
            <a:off x="838199" y="1286347"/>
            <a:ext cx="10315755" cy="4351338"/>
          </a:xfrm>
        </p:spPr>
        <p:txBody>
          <a:bodyPr>
            <a:noAutofit/>
          </a:bodyPr>
          <a:lstStyle/>
          <a:p>
            <a:pPr>
              <a:lnSpc>
                <a:spcPct val="100000"/>
              </a:lnSpc>
            </a:pPr>
            <a:r>
              <a:rPr lang="en-US" sz="3200" b="1" dirty="0" smtClean="0">
                <a:solidFill>
                  <a:schemeClr val="accent5">
                    <a:lumMod val="75000"/>
                  </a:schemeClr>
                </a:solidFill>
              </a:rPr>
              <a:t>CHAP urges policymakers at all levels to:</a:t>
            </a:r>
            <a:endParaRPr lang="en-US" sz="3200" b="1" dirty="0">
              <a:solidFill>
                <a:schemeClr val="accent5">
                  <a:lumMod val="75000"/>
                </a:schemeClr>
              </a:solidFill>
            </a:endParaRPr>
          </a:p>
          <a:p>
            <a:pPr marL="971550" lvl="1" indent="-514350">
              <a:lnSpc>
                <a:spcPct val="100000"/>
              </a:lnSpc>
              <a:buFont typeface="+mj-lt"/>
              <a:buAutoNum type="arabicPeriod"/>
            </a:pPr>
            <a:r>
              <a:rPr lang="en-US" sz="2800" dirty="0" smtClean="0"/>
              <a:t>Protect public health systems</a:t>
            </a:r>
          </a:p>
          <a:p>
            <a:pPr marL="971550" lvl="1" indent="-514350">
              <a:lnSpc>
                <a:spcPct val="100000"/>
              </a:lnSpc>
              <a:buFont typeface="+mj-lt"/>
              <a:buAutoNum type="arabicPeriod"/>
            </a:pPr>
            <a:r>
              <a:rPr lang="en-US" sz="2800" dirty="0" smtClean="0"/>
              <a:t>Recognize and support affected communities</a:t>
            </a:r>
          </a:p>
          <a:p>
            <a:pPr marL="971550" lvl="1" indent="-514350">
              <a:lnSpc>
                <a:spcPct val="100000"/>
              </a:lnSpc>
              <a:buFont typeface="+mj-lt"/>
              <a:buAutoNum type="arabicPeriod"/>
            </a:pPr>
            <a:r>
              <a:rPr lang="en-US" sz="2800" dirty="0" smtClean="0"/>
              <a:t>Ensure evidence-based approaches to HIV and viral hepatitis care remain at the forefront of the global health response and are never silenced.</a:t>
            </a:r>
            <a:endParaRPr lang="en-US" sz="2800" dirty="0"/>
          </a:p>
          <a:p>
            <a:pPr marL="0" indent="0">
              <a:buNone/>
            </a:pPr>
            <a:r>
              <a:rPr lang="fr-FR" sz="3200" dirty="0" smtClean="0">
                <a:solidFill>
                  <a:schemeClr val="tx1"/>
                </a:solidFill>
              </a:rPr>
              <a:t>As an </a:t>
            </a:r>
            <a:r>
              <a:rPr lang="fr-FR" sz="3200" dirty="0" err="1" smtClean="0">
                <a:solidFill>
                  <a:schemeClr val="tx1"/>
                </a:solidFill>
              </a:rPr>
              <a:t>organization</a:t>
            </a:r>
            <a:r>
              <a:rPr lang="fr-FR" sz="3200" dirty="0" smtClean="0">
                <a:solidFill>
                  <a:schemeClr val="tx1"/>
                </a:solidFill>
              </a:rPr>
              <a:t> </a:t>
            </a:r>
            <a:r>
              <a:rPr lang="fr-FR" sz="3200" dirty="0" err="1" smtClean="0">
                <a:solidFill>
                  <a:schemeClr val="tx1"/>
                </a:solidFill>
              </a:rPr>
              <a:t>proud</a:t>
            </a:r>
            <a:r>
              <a:rPr lang="fr-FR" sz="3200" dirty="0" smtClean="0">
                <a:solidFill>
                  <a:schemeClr val="tx1"/>
                </a:solidFill>
              </a:rPr>
              <a:t> of the </a:t>
            </a:r>
            <a:r>
              <a:rPr lang="fr-FR" sz="3200" dirty="0" err="1" smtClean="0">
                <a:solidFill>
                  <a:schemeClr val="tx1"/>
                </a:solidFill>
              </a:rPr>
              <a:t>diversity</a:t>
            </a:r>
            <a:r>
              <a:rPr lang="fr-FR" sz="3200" dirty="0" smtClean="0">
                <a:solidFill>
                  <a:schemeClr val="tx1"/>
                </a:solidFill>
              </a:rPr>
              <a:t> </a:t>
            </a:r>
            <a:r>
              <a:rPr lang="fr-FR" sz="3200" dirty="0" err="1" smtClean="0">
                <a:solidFill>
                  <a:schemeClr val="tx1"/>
                </a:solidFill>
              </a:rPr>
              <a:t>served</a:t>
            </a:r>
            <a:r>
              <a:rPr lang="fr-FR" sz="3200" dirty="0" smtClean="0">
                <a:solidFill>
                  <a:schemeClr val="tx1"/>
                </a:solidFill>
              </a:rPr>
              <a:t> by the Canadian public </a:t>
            </a:r>
            <a:r>
              <a:rPr lang="fr-FR" sz="3200" dirty="0" err="1" smtClean="0">
                <a:solidFill>
                  <a:schemeClr val="tx1"/>
                </a:solidFill>
              </a:rPr>
              <a:t>health</a:t>
            </a:r>
            <a:r>
              <a:rPr lang="fr-FR" sz="3200" dirty="0" smtClean="0">
                <a:solidFill>
                  <a:schemeClr val="tx1"/>
                </a:solidFill>
              </a:rPr>
              <a:t> system, CHAP </a:t>
            </a:r>
            <a:r>
              <a:rPr lang="fr-FR" sz="3200" dirty="0" err="1" smtClean="0">
                <a:solidFill>
                  <a:schemeClr val="tx1"/>
                </a:solidFill>
              </a:rPr>
              <a:t>reaffirms</a:t>
            </a:r>
            <a:r>
              <a:rPr lang="fr-FR" sz="3200" dirty="0" smtClean="0">
                <a:solidFill>
                  <a:schemeClr val="tx1"/>
                </a:solidFill>
              </a:rPr>
              <a:t> </a:t>
            </a:r>
            <a:r>
              <a:rPr lang="fr-FR" sz="3200" dirty="0" err="1" smtClean="0">
                <a:solidFill>
                  <a:schemeClr val="tx1"/>
                </a:solidFill>
              </a:rPr>
              <a:t>its</a:t>
            </a:r>
            <a:r>
              <a:rPr lang="fr-FR" sz="3200" dirty="0" smtClean="0">
                <a:solidFill>
                  <a:schemeClr val="tx1"/>
                </a:solidFill>
              </a:rPr>
              <a:t> </a:t>
            </a:r>
            <a:r>
              <a:rPr lang="fr-FR" sz="3200" dirty="0" err="1" smtClean="0">
                <a:solidFill>
                  <a:schemeClr val="tx1"/>
                </a:solidFill>
              </a:rPr>
              <a:t>commitment</a:t>
            </a:r>
            <a:r>
              <a:rPr lang="fr-FR" sz="3200" dirty="0" smtClean="0">
                <a:solidFill>
                  <a:schemeClr val="tx1"/>
                </a:solidFill>
              </a:rPr>
              <a:t> to inclusion, </a:t>
            </a:r>
            <a:r>
              <a:rPr lang="fr-FR" sz="3200" dirty="0" err="1" smtClean="0">
                <a:solidFill>
                  <a:schemeClr val="tx1"/>
                </a:solidFill>
              </a:rPr>
              <a:t>diversity</a:t>
            </a:r>
            <a:r>
              <a:rPr lang="fr-FR" sz="3200" dirty="0" smtClean="0">
                <a:solidFill>
                  <a:schemeClr val="tx1"/>
                </a:solidFill>
              </a:rPr>
              <a:t>, </a:t>
            </a:r>
            <a:r>
              <a:rPr lang="fr-FR" sz="3200" dirty="0" err="1" smtClean="0">
                <a:solidFill>
                  <a:schemeClr val="tx1"/>
                </a:solidFill>
              </a:rPr>
              <a:t>access</a:t>
            </a:r>
            <a:r>
              <a:rPr lang="fr-FR" sz="3200" dirty="0" smtClean="0">
                <a:solidFill>
                  <a:schemeClr val="tx1"/>
                </a:solidFill>
              </a:rPr>
              <a:t>, and </a:t>
            </a:r>
            <a:r>
              <a:rPr lang="fr-FR" sz="3200" dirty="0" err="1" smtClean="0">
                <a:solidFill>
                  <a:schemeClr val="tx1"/>
                </a:solidFill>
              </a:rPr>
              <a:t>equity</a:t>
            </a:r>
            <a:r>
              <a:rPr lang="fr-FR" sz="3200" dirty="0" smtClean="0">
                <a:solidFill>
                  <a:schemeClr val="tx1"/>
                </a:solidFill>
              </a:rPr>
              <a:t> in </a:t>
            </a:r>
            <a:r>
              <a:rPr lang="fr-FR" sz="3200" dirty="0" err="1" smtClean="0">
                <a:solidFill>
                  <a:schemeClr val="tx1"/>
                </a:solidFill>
              </a:rPr>
              <a:t>health</a:t>
            </a:r>
            <a:r>
              <a:rPr lang="fr-FR" sz="3200" dirty="0" smtClean="0">
                <a:solidFill>
                  <a:schemeClr val="tx1"/>
                </a:solidFill>
              </a:rPr>
              <a:t> promotion efforts </a:t>
            </a:r>
            <a:r>
              <a:rPr lang="fr-FR" sz="3200" dirty="0" err="1" smtClean="0">
                <a:solidFill>
                  <a:schemeClr val="tx1"/>
                </a:solidFill>
              </a:rPr>
              <a:t>both</a:t>
            </a:r>
            <a:r>
              <a:rPr lang="fr-FR" sz="3200" dirty="0" smtClean="0">
                <a:solidFill>
                  <a:schemeClr val="tx1"/>
                </a:solidFill>
              </a:rPr>
              <a:t> </a:t>
            </a:r>
            <a:r>
              <a:rPr lang="fr-FR" sz="3200" dirty="0" err="1" smtClean="0">
                <a:solidFill>
                  <a:schemeClr val="tx1"/>
                </a:solidFill>
              </a:rPr>
              <a:t>within</a:t>
            </a:r>
            <a:r>
              <a:rPr lang="fr-FR" sz="3200" dirty="0" smtClean="0">
                <a:solidFill>
                  <a:schemeClr val="tx1"/>
                </a:solidFill>
              </a:rPr>
              <a:t> Canada and </a:t>
            </a:r>
            <a:r>
              <a:rPr lang="fr-FR" sz="3200" dirty="0" err="1" smtClean="0">
                <a:solidFill>
                  <a:schemeClr val="tx1"/>
                </a:solidFill>
              </a:rPr>
              <a:t>abroad</a:t>
            </a:r>
            <a:r>
              <a:rPr lang="fr-FR" sz="3200" dirty="0" smtClean="0">
                <a:solidFill>
                  <a:schemeClr val="tx1"/>
                </a:solidFill>
              </a:rPr>
              <a:t>. </a:t>
            </a:r>
            <a:endParaRPr lang="fr-FR" sz="3200" dirty="0" smtClean="0"/>
          </a:p>
          <a:p>
            <a:pPr marL="0" indent="0">
              <a:buNone/>
            </a:pPr>
            <a:endParaRPr lang="en-US" sz="3200" dirty="0"/>
          </a:p>
        </p:txBody>
      </p:sp>
      <p:pic>
        <p:nvPicPr>
          <p:cNvPr id="11" name="Picture 2" descr="CHAP Logo with name">
            <a:extLst>
              <a:ext uri="{FF2B5EF4-FFF2-40B4-BE49-F238E27FC236}">
                <a16:creationId xmlns:a16="http://schemas.microsoft.com/office/drawing/2014/main" id="{2963431C-BEA5-68C1-D815-8525F946FF7E}"/>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r="-1"/>
          <a:stretch/>
        </p:blipFill>
        <p:spPr bwMode="auto">
          <a:xfrm>
            <a:off x="9294448" y="189577"/>
            <a:ext cx="2277372" cy="217448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5B080D13-95DF-BA4A-9FD1-1766E058605A}"/>
              </a:ext>
            </a:extLst>
          </p:cNvPr>
          <p:cNvPicPr>
            <a:picLocks noChangeAspect="1"/>
          </p:cNvPicPr>
          <p:nvPr/>
        </p:nvPicPr>
        <p:blipFill>
          <a:blip r:embed="rId4">
            <a:alphaModFix amt="10000"/>
          </a:blip>
          <a:stretch>
            <a:fillRect/>
          </a:stretch>
        </p:blipFill>
        <p:spPr>
          <a:xfrm>
            <a:off x="3852916" y="841645"/>
            <a:ext cx="3565502" cy="6091916"/>
          </a:xfrm>
          <a:prstGeom prst="rect">
            <a:avLst/>
          </a:prstGeom>
        </p:spPr>
      </p:pic>
      <p:sp>
        <p:nvSpPr>
          <p:cNvPr id="5" name="Footer Placeholder 4"/>
          <p:cNvSpPr>
            <a:spLocks noGrp="1"/>
          </p:cNvSpPr>
          <p:nvPr>
            <p:ph type="ftr" sz="quarter" idx="11"/>
          </p:nvPr>
        </p:nvSpPr>
        <p:spPr>
          <a:xfrm>
            <a:off x="1259457" y="6558906"/>
            <a:ext cx="9954883" cy="365125"/>
          </a:xfrm>
        </p:spPr>
        <p:txBody>
          <a:bodyPr/>
          <a:lstStyle/>
          <a:p>
            <a:r>
              <a:rPr lang="fr-FR" dirty="0" smtClean="0"/>
              <a:t>https://hivclinic.ca/wp-content/uploads/2025/02/Position-Statement-on-Access-to-Care-Uncensored-Science-Equity-and-Inclusion_2025-Feb-28.pdf</a:t>
            </a:r>
          </a:p>
          <a:p>
            <a:endParaRPr lang="en-CA" dirty="0"/>
          </a:p>
        </p:txBody>
      </p:sp>
    </p:spTree>
    <p:extLst>
      <p:ext uri="{BB962C8B-B14F-4D97-AF65-F5344CB8AC3E}">
        <p14:creationId xmlns:p14="http://schemas.microsoft.com/office/powerpoint/2010/main" val="160095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EB5C4-1141-367E-2300-F553DFC5B77F}"/>
              </a:ext>
            </a:extLst>
          </p:cNvPr>
          <p:cNvSpPr>
            <a:spLocks noGrp="1"/>
          </p:cNvSpPr>
          <p:nvPr>
            <p:ph type="title"/>
          </p:nvPr>
        </p:nvSpPr>
        <p:spPr>
          <a:xfrm>
            <a:off x="2369546" y="365126"/>
            <a:ext cx="8984254" cy="1016112"/>
          </a:xfrm>
        </p:spPr>
        <p:txBody>
          <a:bodyPr/>
          <a:lstStyle/>
          <a:p>
            <a:r>
              <a:rPr lang="en-US" b="1" dirty="0">
                <a:solidFill>
                  <a:srgbClr val="C00000"/>
                </a:solidFill>
              </a:rPr>
              <a:t>CHAP </a:t>
            </a:r>
            <a:r>
              <a:rPr lang="fr-FR" b="1" dirty="0" smtClean="0">
                <a:solidFill>
                  <a:srgbClr val="C00000"/>
                </a:solidFill>
              </a:rPr>
              <a:t>déclaration de position</a:t>
            </a:r>
            <a:endParaRPr lang="en-CA" b="1" dirty="0">
              <a:solidFill>
                <a:srgbClr val="C00000"/>
              </a:solidFill>
            </a:endParaRPr>
          </a:p>
        </p:txBody>
      </p:sp>
      <p:sp>
        <p:nvSpPr>
          <p:cNvPr id="3" name="Content Placeholder 2">
            <a:extLst>
              <a:ext uri="{FF2B5EF4-FFF2-40B4-BE49-F238E27FC236}">
                <a16:creationId xmlns:a16="http://schemas.microsoft.com/office/drawing/2014/main" id="{D7462D47-FA05-04E9-F079-B01AB6B6F74E}"/>
              </a:ext>
            </a:extLst>
          </p:cNvPr>
          <p:cNvSpPr>
            <a:spLocks noGrp="1"/>
          </p:cNvSpPr>
          <p:nvPr>
            <p:ph idx="1"/>
          </p:nvPr>
        </p:nvSpPr>
        <p:spPr>
          <a:xfrm>
            <a:off x="718148" y="1535604"/>
            <a:ext cx="10824714" cy="4351338"/>
          </a:xfrm>
        </p:spPr>
        <p:txBody>
          <a:bodyPr>
            <a:noAutofit/>
          </a:bodyPr>
          <a:lstStyle/>
          <a:p>
            <a:pPr>
              <a:lnSpc>
                <a:spcPct val="100000"/>
              </a:lnSpc>
            </a:pPr>
            <a:r>
              <a:rPr lang="fr-FR" sz="3200" b="1" dirty="0" smtClean="0">
                <a:solidFill>
                  <a:schemeClr val="accent5">
                    <a:lumMod val="75000"/>
                  </a:schemeClr>
                </a:solidFill>
              </a:rPr>
              <a:t>Le CHAP exhorte les décideurs politiques à tous les niveaux à</a:t>
            </a:r>
            <a:r>
              <a:rPr lang="en-US" sz="3200" dirty="0" smtClean="0">
                <a:solidFill>
                  <a:schemeClr val="accent5">
                    <a:lumMod val="75000"/>
                  </a:schemeClr>
                </a:solidFill>
              </a:rPr>
              <a:t>:</a:t>
            </a:r>
            <a:endParaRPr lang="en-US" sz="3200" dirty="0">
              <a:solidFill>
                <a:schemeClr val="accent5">
                  <a:lumMod val="75000"/>
                </a:schemeClr>
              </a:solidFill>
            </a:endParaRPr>
          </a:p>
          <a:p>
            <a:pPr marL="800100" lvl="1" indent="-342900">
              <a:buFont typeface="+mj-lt"/>
              <a:buAutoNum type="arabicPeriod"/>
            </a:pPr>
            <a:r>
              <a:rPr lang="fr-FR" sz="2800" dirty="0" smtClean="0"/>
              <a:t>Protéger les systèmes de santé publique </a:t>
            </a:r>
          </a:p>
          <a:p>
            <a:pPr marL="800100" lvl="1" indent="-342900">
              <a:buFont typeface="+mj-lt"/>
              <a:buAutoNum type="arabicPeriod"/>
            </a:pPr>
            <a:r>
              <a:rPr lang="fr-FR" sz="2800" dirty="0" smtClean="0"/>
              <a:t>Reconnaître et soutenir les communautés affectées </a:t>
            </a:r>
          </a:p>
          <a:p>
            <a:pPr marL="800100" lvl="1" indent="-342900">
              <a:buFont typeface="+mj-lt"/>
              <a:buAutoNum type="arabicPeriod"/>
            </a:pPr>
            <a:r>
              <a:rPr lang="fr-FR" sz="2800" dirty="0" smtClean="0"/>
              <a:t>Veiller à ce que les approches fondées sur des données probantes en matière de prise en charge du VIH et des hépatites virales restent au premier plan de la réponse sanitaire mondiale et ne soient jamais occultées.</a:t>
            </a:r>
          </a:p>
          <a:p>
            <a:pPr marL="0" indent="0">
              <a:buNone/>
            </a:pPr>
            <a:r>
              <a:rPr lang="fr-FR" sz="3200" dirty="0" smtClean="0"/>
              <a:t>En tant qu'organisation fière de la diversité du système de santé publique canadien, la CHAP réaffirme son engagement envers l'inclusion, la diversité, l'accès et l'équité dans les efforts de promotion de la santé tant au Canada qu'à l'étranger.</a:t>
            </a:r>
            <a:r>
              <a:rPr lang="fr-FR" sz="3200" dirty="0" smtClean="0">
                <a:solidFill>
                  <a:schemeClr val="tx1"/>
                </a:solidFill>
              </a:rPr>
              <a:t> </a:t>
            </a:r>
            <a:endParaRPr lang="fr-FR" sz="3200" dirty="0" smtClean="0"/>
          </a:p>
          <a:p>
            <a:pPr marL="0" indent="0">
              <a:buNone/>
            </a:pPr>
            <a:endParaRPr lang="en-US" sz="3200" dirty="0"/>
          </a:p>
        </p:txBody>
      </p:sp>
      <p:pic>
        <p:nvPicPr>
          <p:cNvPr id="11" name="Picture 2" descr="CHAP Logo with name">
            <a:extLst>
              <a:ext uri="{FF2B5EF4-FFF2-40B4-BE49-F238E27FC236}">
                <a16:creationId xmlns:a16="http://schemas.microsoft.com/office/drawing/2014/main" id="{2963431C-BEA5-68C1-D815-8525F946FF7E}"/>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r="-1"/>
          <a:stretch/>
        </p:blipFill>
        <p:spPr bwMode="auto">
          <a:xfrm>
            <a:off x="143788" y="0"/>
            <a:ext cx="1608266" cy="153560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5B080D13-95DF-BA4A-9FD1-1766E058605A}"/>
              </a:ext>
            </a:extLst>
          </p:cNvPr>
          <p:cNvPicPr>
            <a:picLocks noChangeAspect="1"/>
          </p:cNvPicPr>
          <p:nvPr/>
        </p:nvPicPr>
        <p:blipFill>
          <a:blip r:embed="rId4">
            <a:alphaModFix amt="10000"/>
          </a:blip>
          <a:stretch>
            <a:fillRect/>
          </a:stretch>
        </p:blipFill>
        <p:spPr>
          <a:xfrm>
            <a:off x="3852916" y="841645"/>
            <a:ext cx="3565502" cy="6091916"/>
          </a:xfrm>
          <a:prstGeom prst="rect">
            <a:avLst/>
          </a:prstGeom>
        </p:spPr>
      </p:pic>
      <p:sp>
        <p:nvSpPr>
          <p:cNvPr id="5" name="Footer Placeholder 4"/>
          <p:cNvSpPr>
            <a:spLocks noGrp="1"/>
          </p:cNvSpPr>
          <p:nvPr>
            <p:ph type="ftr" sz="quarter" idx="11"/>
          </p:nvPr>
        </p:nvSpPr>
        <p:spPr>
          <a:xfrm>
            <a:off x="1259457" y="6558906"/>
            <a:ext cx="9954883" cy="365125"/>
          </a:xfrm>
        </p:spPr>
        <p:txBody>
          <a:bodyPr/>
          <a:lstStyle/>
          <a:p>
            <a:r>
              <a:rPr lang="fr-FR" dirty="0" smtClean="0"/>
              <a:t>https://hivclinic.ca/wp-content/uploads/2025/02/Position-Statement-on-Access-to-Care-Uncensored-Science-Equity-and-Inclusion_2025-Feb-28.pdf</a:t>
            </a:r>
          </a:p>
          <a:p>
            <a:endParaRPr lang="en-CA" dirty="0"/>
          </a:p>
        </p:txBody>
      </p:sp>
    </p:spTree>
    <p:extLst>
      <p:ext uri="{BB962C8B-B14F-4D97-AF65-F5344CB8AC3E}">
        <p14:creationId xmlns:p14="http://schemas.microsoft.com/office/powerpoint/2010/main" val="1640181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775</Words>
  <Application>Microsoft Office PowerPoint</Application>
  <PresentationFormat>Widescreen</PresentationFormat>
  <Paragraphs>51</Paragraphs>
  <Slides>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Canva Sans Bold</vt:lpstr>
      <vt:lpstr>Canva Sans Italics</vt:lpstr>
      <vt:lpstr>Office Theme</vt:lpstr>
      <vt:lpstr>PowerPoint Presentation</vt:lpstr>
      <vt:lpstr>CHAP’s Position</vt:lpstr>
      <vt:lpstr>CHAP Call to Action</vt:lpstr>
      <vt:lpstr>CHAP déclaration de position</vt:lpstr>
      <vt:lpstr>CHAP Appel à l'action</vt:lpstr>
      <vt:lpstr>Summary slides (English/French)</vt:lpstr>
      <vt:lpstr>CHAP Position Statement</vt:lpstr>
      <vt:lpstr>CHAP déclaration de position</vt:lpstr>
    </vt:vector>
  </TitlesOfParts>
  <Company>University Health Network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 Position Statement</dc:title>
  <dc:creator>Tseng, Alice Dr</dc:creator>
  <cp:lastModifiedBy>Tseng, Alice Dr</cp:lastModifiedBy>
  <cp:revision>6</cp:revision>
  <dcterms:created xsi:type="dcterms:W3CDTF">2025-04-07T14:02:17Z</dcterms:created>
  <dcterms:modified xsi:type="dcterms:W3CDTF">2025-04-07T14:36:34Z</dcterms:modified>
</cp:coreProperties>
</file>